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3.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4.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801" r:id="rId2"/>
    <p:sldMasterId id="2147483965" r:id="rId3"/>
    <p:sldMasterId id="2147483989" r:id="rId4"/>
    <p:sldMasterId id="2147484017" r:id="rId5"/>
  </p:sldMasterIdLst>
  <p:notesMasterIdLst>
    <p:notesMasterId r:id="rId60"/>
  </p:notesMasterIdLst>
  <p:sldIdLst>
    <p:sldId id="261" r:id="rId6"/>
    <p:sldId id="256" r:id="rId7"/>
    <p:sldId id="257" r:id="rId8"/>
    <p:sldId id="258" r:id="rId9"/>
    <p:sldId id="491" r:id="rId10"/>
    <p:sldId id="492" r:id="rId11"/>
    <p:sldId id="493" r:id="rId12"/>
    <p:sldId id="494" r:id="rId13"/>
    <p:sldId id="495" r:id="rId14"/>
    <p:sldId id="496" r:id="rId15"/>
    <p:sldId id="500" r:id="rId16"/>
    <p:sldId id="501" r:id="rId17"/>
    <p:sldId id="502" r:id="rId18"/>
    <p:sldId id="503" r:id="rId19"/>
    <p:sldId id="504" r:id="rId20"/>
    <p:sldId id="505" r:id="rId21"/>
    <p:sldId id="506" r:id="rId22"/>
    <p:sldId id="507" r:id="rId23"/>
    <p:sldId id="508" r:id="rId24"/>
    <p:sldId id="509" r:id="rId25"/>
    <p:sldId id="510" r:id="rId26"/>
    <p:sldId id="511" r:id="rId27"/>
    <p:sldId id="512" r:id="rId28"/>
    <p:sldId id="513" r:id="rId29"/>
    <p:sldId id="514" r:id="rId30"/>
    <p:sldId id="515" r:id="rId31"/>
    <p:sldId id="516" r:id="rId32"/>
    <p:sldId id="518" r:id="rId33"/>
    <p:sldId id="547" r:id="rId34"/>
    <p:sldId id="519" r:id="rId35"/>
    <p:sldId id="520" r:id="rId36"/>
    <p:sldId id="521" r:id="rId37"/>
    <p:sldId id="522" r:id="rId38"/>
    <p:sldId id="523" r:id="rId39"/>
    <p:sldId id="542" r:id="rId40"/>
    <p:sldId id="525" r:id="rId41"/>
    <p:sldId id="526" r:id="rId42"/>
    <p:sldId id="527" r:id="rId43"/>
    <p:sldId id="567" r:id="rId44"/>
    <p:sldId id="549" r:id="rId45"/>
    <p:sldId id="531" r:id="rId46"/>
    <p:sldId id="550" r:id="rId47"/>
    <p:sldId id="552" r:id="rId48"/>
    <p:sldId id="545" r:id="rId49"/>
    <p:sldId id="562" r:id="rId50"/>
    <p:sldId id="551" r:id="rId51"/>
    <p:sldId id="557" r:id="rId52"/>
    <p:sldId id="556" r:id="rId53"/>
    <p:sldId id="546" r:id="rId54"/>
    <p:sldId id="563" r:id="rId55"/>
    <p:sldId id="469" r:id="rId56"/>
    <p:sldId id="566" r:id="rId57"/>
    <p:sldId id="260" r:id="rId58"/>
    <p:sldId id="304"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bstract" id="{F6CCE7A4-B6C7-43E6-84DC-3917A90172B6}">
          <p14:sldIdLst>
            <p14:sldId id="261"/>
          </p14:sldIdLst>
        </p14:section>
        <p14:section name="Intro" id="{A8ABF474-BA48-4662-9B10-4C79568E30E5}">
          <p14:sldIdLst>
            <p14:sldId id="256"/>
            <p14:sldId id="257"/>
            <p14:sldId id="258"/>
          </p14:sldIdLst>
        </p14:section>
        <p14:section name="Why Microservices" id="{487A1FF6-795D-4B9C-A33C-DD93AD132B3F}">
          <p14:sldIdLst>
            <p14:sldId id="491"/>
            <p14:sldId id="492"/>
            <p14:sldId id="493"/>
            <p14:sldId id="494"/>
            <p14:sldId id="495"/>
            <p14:sldId id="496"/>
            <p14:sldId id="500"/>
            <p14:sldId id="501"/>
            <p14:sldId id="502"/>
          </p14:sldIdLst>
        </p14:section>
        <p14:section name="Service Fabric Overview" id="{38792DD9-19CC-453D-86B3-07D7EF746E20}">
          <p14:sldIdLst>
            <p14:sldId id="503"/>
            <p14:sldId id="504"/>
            <p14:sldId id="505"/>
            <p14:sldId id="506"/>
          </p14:sldIdLst>
        </p14:section>
        <p14:section name="Why Migrate to Service Fabric" id="{EFF07EDF-FC7C-4F2F-B85B-10C061097C25}">
          <p14:sldIdLst>
            <p14:sldId id="507"/>
            <p14:sldId id="508"/>
            <p14:sldId id="509"/>
            <p14:sldId id="510"/>
            <p14:sldId id="511"/>
            <p14:sldId id="512"/>
            <p14:sldId id="513"/>
            <p14:sldId id="514"/>
            <p14:sldId id="515"/>
          </p14:sldIdLst>
        </p14:section>
        <p14:section name="Migration Patterns" id="{526F7149-C106-445E-A1B0-2FDB5BD977BA}">
          <p14:sldIdLst>
            <p14:sldId id="516"/>
            <p14:sldId id="518"/>
            <p14:sldId id="547"/>
            <p14:sldId id="519"/>
            <p14:sldId id="520"/>
            <p14:sldId id="521"/>
            <p14:sldId id="522"/>
            <p14:sldId id="523"/>
            <p14:sldId id="542"/>
            <p14:sldId id="525"/>
          </p14:sldIdLst>
        </p14:section>
        <p14:section name="Migrate Cloud Service to SF" id="{4F93F54E-792D-4B87-B9BF-558A80DB68E5}">
          <p14:sldIdLst>
            <p14:sldId id="526"/>
            <p14:sldId id="527"/>
            <p14:sldId id="567"/>
            <p14:sldId id="549"/>
            <p14:sldId id="531"/>
            <p14:sldId id="550"/>
            <p14:sldId id="552"/>
            <p14:sldId id="545"/>
            <p14:sldId id="562"/>
            <p14:sldId id="551"/>
            <p14:sldId id="557"/>
            <p14:sldId id="556"/>
            <p14:sldId id="546"/>
            <p14:sldId id="563"/>
          </p14:sldIdLst>
        </p14:section>
        <p14:section name="Learning Materials" id="{11DD7850-A6C6-4721-BE7B-0353C5C702BE}">
          <p14:sldIdLst>
            <p14:sldId id="469"/>
            <p14:sldId id="566"/>
          </p14:sldIdLst>
        </p14:section>
        <p14:section name="Wrap up" id="{B5F7F849-7781-43E7-9DBD-1B2C88A589BA}">
          <p14:sldIdLst>
            <p14:sldId id="260"/>
            <p14:sldId id="3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3B01"/>
    <a:srgbClr val="5C2D91"/>
    <a:srgbClr val="737373"/>
    <a:srgbClr val="0078D7"/>
    <a:srgbClr val="9966FF"/>
    <a:srgbClr val="505050"/>
    <a:srgbClr val="107C10"/>
    <a:srgbClr val="1F2528"/>
    <a:srgbClr val="22282B"/>
    <a:srgbClr val="262C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60" autoAdjust="0"/>
    <p:restoredTop sz="76938" autoAdjust="0"/>
  </p:normalViewPr>
  <p:slideViewPr>
    <p:cSldViewPr snapToGrid="0">
      <p:cViewPr varScale="1">
        <p:scale>
          <a:sx n="80" d="100"/>
          <a:sy n="80" d="100"/>
        </p:scale>
        <p:origin x="705"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63C5F-A86A-4123-BFA3-D1AA133EDD13}" type="datetimeFigureOut">
              <a:rPr lang="en-US" smtClean="0"/>
              <a:t>1/12/2017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59F813-5AE6-42D9-8D72-24C283CF2029}" type="slidenum">
              <a:rPr lang="en-US" smtClean="0"/>
              <a:t>‹#›</a:t>
            </a:fld>
            <a:endParaRPr lang="en-US"/>
          </a:p>
        </p:txBody>
      </p:sp>
    </p:spTree>
    <p:extLst>
      <p:ext uri="{BB962C8B-B14F-4D97-AF65-F5344CB8AC3E}">
        <p14:creationId xmlns:p14="http://schemas.microsoft.com/office/powerpoint/2010/main" val="3117480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Organizational_structur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Understand</a:t>
            </a:r>
            <a:r>
              <a:rPr lang="en-US" baseline="0" dirty="0"/>
              <a:t> the options available and have a good baseline for making choices for your solutions.</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a:t>
            </a:fld>
            <a:endParaRPr lang="en-US"/>
          </a:p>
        </p:txBody>
      </p:sp>
    </p:spTree>
    <p:extLst>
      <p:ext uri="{BB962C8B-B14F-4D97-AF65-F5344CB8AC3E}">
        <p14:creationId xmlns:p14="http://schemas.microsoft.com/office/powerpoint/2010/main" val="184901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step back &amp;</a:t>
            </a:r>
            <a:r>
              <a:rPr lang="en-US" baseline="0" dirty="0"/>
              <a:t> look at where SF fits on the IaaS to PaaS continuum, I think it fits somewhere between a Pure IaaS and Pure PaaS model. It’s not as completely “hands-off” as App Service, and requires a little more management than Cloud Services. Yet, SF doesn’t require you to build everything, like you would with VMs, or compose various frameworks and tooling as you would with a containerized approach. There is some structure to Service Fabric’s model – you leverage it’s model for configuration and coding against its APIs. Yet you have to mange the VMSS it relies on for hosting.</a:t>
            </a:r>
            <a:endParaRPr lang="en-US"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1/12/2017 11:17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448089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900" b="0" i="0" kern="1200" dirty="0">
                <a:solidFill>
                  <a:schemeClr val="tx1"/>
                </a:solidFill>
                <a:effectLst/>
                <a:latin typeface="Segoe UI Light" pitchFamily="34" charset="0"/>
                <a:ea typeface="+mn-ea"/>
                <a:cs typeface="+mn-cs"/>
              </a:rPr>
              <a:t>Your choice of hosts</a:t>
            </a:r>
          </a:p>
          <a:p>
            <a:pPr lvl="1" rtl="0" fontAlgn="ctr"/>
            <a:r>
              <a:rPr lang="en-US" sz="900" b="0" i="0" kern="1200" dirty="0">
                <a:solidFill>
                  <a:schemeClr val="tx1"/>
                </a:solidFill>
                <a:effectLst/>
                <a:latin typeface="Segoe UI Light" pitchFamily="34" charset="0"/>
                <a:ea typeface="+mn-ea"/>
                <a:cs typeface="+mn-cs"/>
              </a:rPr>
              <a:t>Azure</a:t>
            </a:r>
          </a:p>
          <a:p>
            <a:pPr lvl="1" rtl="0" fontAlgn="ctr"/>
            <a:r>
              <a:rPr lang="en-US" sz="900" b="0" i="0" kern="1200" dirty="0">
                <a:solidFill>
                  <a:schemeClr val="tx1"/>
                </a:solidFill>
                <a:effectLst/>
                <a:latin typeface="Segoe UI Light" pitchFamily="34" charset="0"/>
                <a:ea typeface="+mn-ea"/>
                <a:cs typeface="+mn-cs"/>
              </a:rPr>
              <a:t>Other Public Clouds</a:t>
            </a:r>
          </a:p>
          <a:p>
            <a:pPr lvl="1" rtl="0" fontAlgn="ctr"/>
            <a:r>
              <a:rPr lang="en-US" sz="900" b="0" i="0" kern="1200" dirty="0">
                <a:solidFill>
                  <a:schemeClr val="tx1"/>
                </a:solidFill>
                <a:effectLst/>
                <a:latin typeface="Segoe UI Light" pitchFamily="34" charset="0"/>
                <a:ea typeface="+mn-ea"/>
                <a:cs typeface="+mn-cs"/>
              </a:rPr>
              <a:t>On-Premises (preview)</a:t>
            </a:r>
          </a:p>
          <a:p>
            <a:pPr rtl="0" fontAlgn="ctr"/>
            <a:r>
              <a:rPr lang="en-US" sz="900" b="0" i="0" kern="1200" dirty="0">
                <a:solidFill>
                  <a:schemeClr val="tx1"/>
                </a:solidFill>
                <a:effectLst/>
                <a:latin typeface="Segoe UI Light" pitchFamily="34" charset="0"/>
                <a:ea typeface="+mn-ea"/>
                <a:cs typeface="+mn-cs"/>
              </a:rPr>
              <a:t>Your choice of OS</a:t>
            </a:r>
          </a:p>
          <a:p>
            <a:pPr lvl="1" rtl="0" fontAlgn="ctr"/>
            <a:r>
              <a:rPr lang="en-US" sz="900" b="0" i="0" kern="1200" dirty="0">
                <a:solidFill>
                  <a:schemeClr val="tx1"/>
                </a:solidFill>
                <a:effectLst/>
                <a:latin typeface="Segoe UI Light" pitchFamily="34" charset="0"/>
                <a:ea typeface="+mn-ea"/>
                <a:cs typeface="+mn-cs"/>
              </a:rPr>
              <a:t>Windows</a:t>
            </a:r>
          </a:p>
          <a:p>
            <a:pPr lvl="1" rtl="0" fontAlgn="ctr"/>
            <a:r>
              <a:rPr lang="en-US" sz="900" b="0" i="0" kern="1200" dirty="0">
                <a:solidFill>
                  <a:schemeClr val="tx1"/>
                </a:solidFill>
                <a:effectLst/>
                <a:latin typeface="Segoe UI Light" pitchFamily="34" charset="0"/>
                <a:ea typeface="+mn-ea"/>
                <a:cs typeface="+mn-cs"/>
              </a:rPr>
              <a:t>Linux (preview)</a:t>
            </a:r>
          </a:p>
          <a:p>
            <a:pPr rtl="0" fontAlgn="ctr"/>
            <a:r>
              <a:rPr lang="en-US" sz="900" b="0" i="0" kern="1200" dirty="0">
                <a:solidFill>
                  <a:schemeClr val="tx1"/>
                </a:solidFill>
                <a:effectLst/>
                <a:latin typeface="Segoe UI Light" pitchFamily="34" charset="0"/>
                <a:ea typeface="+mn-ea"/>
                <a:cs typeface="+mn-cs"/>
              </a:rPr>
              <a:t>Local development experience</a:t>
            </a:r>
          </a:p>
          <a:p>
            <a:pPr lvl="1" rtl="0" fontAlgn="ctr"/>
            <a:r>
              <a:rPr lang="en-US" sz="900" b="0" i="0" kern="1200" dirty="0">
                <a:solidFill>
                  <a:schemeClr val="tx1"/>
                </a:solidFill>
                <a:effectLst/>
                <a:latin typeface="Segoe UI Light" pitchFamily="34" charset="0"/>
                <a:ea typeface="+mn-ea"/>
                <a:cs typeface="+mn-cs"/>
              </a:rPr>
              <a:t>The same code running on your local box as in Azure. Not an emulator with some reduced features . . . . Looking at you Cloud Service (can this be a fun picture?)</a:t>
            </a:r>
          </a:p>
          <a:p>
            <a:pPr lvl="1" rtl="0" fontAlgn="ctr"/>
            <a:r>
              <a:rPr lang="en-US" sz="900" b="0" i="0" kern="1200" dirty="0">
                <a:solidFill>
                  <a:schemeClr val="tx1"/>
                </a:solidFill>
                <a:effectLst/>
                <a:latin typeface="Segoe UI Light" pitchFamily="34" charset="0"/>
                <a:ea typeface="+mn-ea"/>
                <a:cs typeface="+mn-cs"/>
              </a:rPr>
              <a:t>Create a dev machine in Azure. SF can get a bit large on a local box - leverage Azure VMs.</a:t>
            </a:r>
          </a:p>
          <a:p>
            <a:pPr lvl="2" rtl="0" fontAlgn="ctr"/>
            <a:r>
              <a:rPr lang="en-US" sz="900" b="0" i="0" kern="1200" dirty="0">
                <a:solidFill>
                  <a:schemeClr val="tx1"/>
                </a:solidFill>
                <a:effectLst/>
                <a:latin typeface="Segoe UI Light" pitchFamily="34" charset="0"/>
                <a:ea typeface="+mn-ea"/>
                <a:cs typeface="+mn-cs"/>
              </a:rPr>
              <a:t>Shut down the VMs when not in use / stop the cluster. Don't need to remember to do so on local box. Save some resources (esp. if running on a relatively low powered machine like a Surface Pro)</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TechReady 23</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1/12/2017 11:17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420459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dirty="0"/>
              <a:t>Service Fabric Overview</a:t>
            </a:r>
          </a:p>
          <a:p>
            <a:pPr lvl="1" rtl="0" fontAlgn="ctr"/>
            <a:r>
              <a:rPr lang="en-US" dirty="0"/>
              <a:t>Reliable Services</a:t>
            </a:r>
          </a:p>
          <a:p>
            <a:pPr lvl="2" rtl="0" fontAlgn="ctr"/>
            <a:r>
              <a:rPr lang="en-US" dirty="0"/>
              <a:t>Partitions</a:t>
            </a:r>
          </a:p>
          <a:p>
            <a:pPr lvl="2" rtl="0" fontAlgn="ctr"/>
            <a:r>
              <a:rPr lang="en-US" dirty="0"/>
              <a:t>Stateless Services</a:t>
            </a:r>
          </a:p>
          <a:p>
            <a:pPr lvl="2" rtl="0" fontAlgn="ctr"/>
            <a:r>
              <a:rPr lang="en-US" dirty="0"/>
              <a:t>Stateful Services</a:t>
            </a:r>
          </a:p>
          <a:p>
            <a:pPr lvl="1" rtl="0" fontAlgn="ctr"/>
            <a:r>
              <a:rPr lang="en-US" dirty="0"/>
              <a:t>Reliable Actors</a:t>
            </a:r>
          </a:p>
          <a:p>
            <a:pPr lvl="1" rtl="0" fontAlgn="ctr"/>
            <a:r>
              <a:rPr lang="en-US" dirty="0"/>
              <a:t>Deployment Model</a:t>
            </a:r>
          </a:p>
          <a:p>
            <a:pPr lvl="2" rtl="0" fontAlgn="ctr"/>
            <a:r>
              <a:rPr lang="en-US" dirty="0"/>
              <a:t>Synthetic resource provider</a:t>
            </a:r>
          </a:p>
          <a:p>
            <a:pPr lvl="2" rtl="0" fontAlgn="ctr"/>
            <a:r>
              <a:rPr lang="en-US" dirty="0"/>
              <a:t>VMSS</a:t>
            </a:r>
          </a:p>
          <a:p>
            <a:pPr lvl="2" rtl="0" fontAlgn="ctr"/>
            <a:r>
              <a:rPr lang="en-US" i="1" dirty="0"/>
              <a:t>Durability tier</a:t>
            </a:r>
          </a:p>
          <a:p>
            <a:pPr lvl="2" rtl="0" fontAlgn="ctr"/>
            <a:r>
              <a:rPr lang="en-US" i="1" dirty="0"/>
              <a:t>Reliability tier</a:t>
            </a:r>
          </a:p>
          <a:p>
            <a:pPr lvl="2" rtl="0" fontAlgn="ctr"/>
            <a:r>
              <a:rPr lang="en-US" i="1" dirty="0"/>
              <a:t>Placement properties</a:t>
            </a:r>
          </a:p>
          <a:p>
            <a:pPr lvl="2" rtl="0" fontAlgn="ctr"/>
            <a:r>
              <a:rPr lang="en-US" i="1" dirty="0"/>
              <a:t>Capacity properties</a:t>
            </a:r>
          </a:p>
          <a:p>
            <a:pPr lvl="2" rtl="0" fontAlgn="ctr"/>
            <a:r>
              <a:rPr lang="en-US" dirty="0"/>
              <a:t>Secure (KeyVault) / Unsecure</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40882"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1/12/2017 11:17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008562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dirty="0"/>
              <a:t>Service Fabric Overview</a:t>
            </a:r>
          </a:p>
          <a:p>
            <a:pPr lvl="1" rtl="0" fontAlgn="ctr"/>
            <a:r>
              <a:rPr lang="en-US" dirty="0"/>
              <a:t>Reliable Services</a:t>
            </a:r>
          </a:p>
          <a:p>
            <a:pPr lvl="2" rtl="0" fontAlgn="ctr"/>
            <a:r>
              <a:rPr lang="en-US" dirty="0"/>
              <a:t>Partitions</a:t>
            </a:r>
          </a:p>
          <a:p>
            <a:pPr lvl="2" rtl="0" fontAlgn="ctr"/>
            <a:r>
              <a:rPr lang="en-US" dirty="0"/>
              <a:t>Stateless Services</a:t>
            </a:r>
          </a:p>
          <a:p>
            <a:pPr lvl="2" rtl="0" fontAlgn="ctr"/>
            <a:r>
              <a:rPr lang="en-US" dirty="0"/>
              <a:t>Stateful Services</a:t>
            </a:r>
          </a:p>
          <a:p>
            <a:pPr lvl="1" rtl="0" fontAlgn="ctr"/>
            <a:r>
              <a:rPr lang="en-US" dirty="0"/>
              <a:t>Reliable Actors</a:t>
            </a:r>
          </a:p>
          <a:p>
            <a:pPr lvl="1" rtl="0" fontAlgn="ctr"/>
            <a:r>
              <a:rPr lang="en-US" dirty="0"/>
              <a:t>Deployment Model</a:t>
            </a:r>
          </a:p>
          <a:p>
            <a:pPr lvl="2" rtl="0" fontAlgn="ctr"/>
            <a:r>
              <a:rPr lang="en-US" dirty="0"/>
              <a:t>Synthetic resource provider</a:t>
            </a:r>
          </a:p>
          <a:p>
            <a:pPr lvl="2" rtl="0" fontAlgn="ctr"/>
            <a:r>
              <a:rPr lang="en-US" dirty="0"/>
              <a:t>VMSS</a:t>
            </a:r>
          </a:p>
          <a:p>
            <a:pPr lvl="2" rtl="0" fontAlgn="ctr"/>
            <a:r>
              <a:rPr lang="en-US" i="1" dirty="0"/>
              <a:t>Durability tier – determines</a:t>
            </a:r>
            <a:r>
              <a:rPr lang="en-US" i="1" baseline="0" dirty="0"/>
              <a:t> allowable SKU type. Bronze: A, D, DS. Gold: G5</a:t>
            </a:r>
            <a:endParaRPr lang="en-US" i="1" dirty="0"/>
          </a:p>
          <a:p>
            <a:pPr lvl="2" rtl="0" fontAlgn="ctr"/>
            <a:r>
              <a:rPr lang="en-US" i="1" dirty="0"/>
              <a:t>Reliability tier – determines initial node count. Bronze: 3 -&gt; Platinum: 9</a:t>
            </a:r>
          </a:p>
          <a:p>
            <a:pPr lvl="2" rtl="0" fontAlgn="ctr"/>
            <a:r>
              <a:rPr lang="en-US" i="1" dirty="0"/>
              <a:t>Placement properties – name/value pairs</a:t>
            </a:r>
          </a:p>
          <a:p>
            <a:pPr lvl="2" rtl="0" fontAlgn="ctr"/>
            <a:r>
              <a:rPr lang="en-US" i="1" dirty="0"/>
              <a:t>Capacity properties – name/value pair</a:t>
            </a:r>
          </a:p>
          <a:p>
            <a:pPr lvl="2" rtl="0" fontAlgn="ctr"/>
            <a:r>
              <a:rPr lang="en-US" dirty="0"/>
              <a:t>Secure (KeyVault) / Unsecure</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40882"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1/12/2017 11:17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373667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Why are people are migrating to Service Fabric?</a:t>
            </a:r>
            <a:endParaRPr lang="en-US"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1/12/2017 11:17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52063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a:t>
            </a:r>
            <a:r>
              <a:rPr lang="en-US" baseline="0" dirty="0"/>
              <a:t> main reasons customers are migrating to Service Fabric:</a:t>
            </a:r>
          </a:p>
          <a:p>
            <a:endParaRPr lang="en-US" baseline="0" dirty="0"/>
          </a:p>
          <a:p>
            <a:r>
              <a:rPr lang="en-US" baseline="0" dirty="0"/>
              <a:t>Cost Model – more efficient use of resources in Azure</a:t>
            </a:r>
          </a:p>
          <a:p>
            <a:r>
              <a:rPr lang="en-US" baseline="0" dirty="0"/>
              <a:t>Alignment of TEAM to FUNCTIONALITY – </a:t>
            </a:r>
          </a:p>
          <a:p>
            <a:r>
              <a:rPr lang="en-US" baseline="0" dirty="0"/>
              <a:t>Developers / IT Pros – more efficient deployment w/ faster upgrades and isolated changes.</a:t>
            </a:r>
          </a:p>
          <a:p>
            <a:endParaRPr lang="en-US" baseline="0" dirty="0"/>
          </a:p>
          <a:p>
            <a:endParaRPr lang="en-US"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1/12/2017 11:17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4013622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coming to SF from CS, one of the big advantages is moving</a:t>
            </a:r>
            <a:r>
              <a:rPr lang="en-US" baseline="0" dirty="0"/>
              <a:t> beyond what CS can provide.  Specifically, how the application model aligns to VMs.</a:t>
            </a:r>
          </a:p>
          <a:p>
            <a:endParaRPr lang="en-US" dirty="0"/>
          </a:p>
          <a:p>
            <a:r>
              <a:rPr lang="en-US" dirty="0"/>
              <a:t>CSDEF</a:t>
            </a:r>
            <a:r>
              <a:rPr lang="en-US" baseline="0" dirty="0"/>
              <a:t> – Specify the various roles you would like to have. Perhaps you will have a Web Role and a few Worker Roles. Typically, this is modeled in such a way as one application per role. You then specify the initial number of instances for that role – which equates to the number of VMs to deploy. You’re deploying code assets to VMs managed by Azure. Your density is very low – 1 app to 1 VM (typically).</a:t>
            </a:r>
          </a:p>
          <a:p>
            <a:endParaRPr lang="en-US" baseline="0" dirty="0"/>
          </a:p>
          <a:p>
            <a:r>
              <a:rPr lang="en-US" baseline="0" dirty="0"/>
              <a:t>With this approach, there is no native way of modeling an application. Is the application your Cloud Service? Is it multiple Cloud Services? Are the roles even related – often yes, but nothing defines that relationship.</a:t>
            </a:r>
          </a:p>
          <a:p>
            <a:endParaRPr lang="en-US" baseline="0" dirty="0"/>
          </a:p>
          <a:p>
            <a:r>
              <a:rPr lang="en-US" baseline="0" dirty="0"/>
              <a:t>You end up with some VMs that Azure manages, which happen to have your code assets deployed.</a:t>
            </a:r>
            <a:endParaRPr lang="en-US"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1/12/2017 11:17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947551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Applications are packages, copied to the cluster, then registered as an Application,</a:t>
            </a:r>
            <a:r>
              <a:rPr lang="en-US" baseline="0" dirty="0"/>
              <a:t> complete with versioning semantics, complete w/ multiple versions of an application (helpful in some multitenant scenarios).</a:t>
            </a:r>
          </a:p>
          <a:p>
            <a:endParaRPr lang="en-US" dirty="0"/>
          </a:p>
          <a:p>
            <a:r>
              <a:rPr lang="en-US" dirty="0"/>
              <a:t>An Application</a:t>
            </a:r>
            <a:r>
              <a:rPr lang="en-US" baseline="0" dirty="0"/>
              <a:t> can then contain 1 or more services, each of those with their own Code, Configuration, and Data package, all of which are versioned.</a:t>
            </a:r>
          </a:p>
          <a:p>
            <a:endParaRPr lang="en-US" baseline="0" dirty="0"/>
          </a:p>
          <a:p>
            <a:r>
              <a:rPr lang="en-US" baseline="0" dirty="0"/>
              <a:t>Once the SF cluster is created, you as an application developer have very little knowledge, or need, to know how the VMs are modeled. The infrastructure is largely abstracted behind the model defined by Service Fabric.</a:t>
            </a:r>
          </a:p>
          <a:p>
            <a:endParaRPr lang="en-US" baseline="0" dirty="0"/>
          </a:p>
          <a:p>
            <a:r>
              <a:rPr lang="en-US" dirty="0"/>
              <a:t>Services are defined as a ServiceType with ServiceTypeVersion in a Service Package that also has Code, Config &amp; Data packages (each package is versioned).</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TechReady 23</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1/12/2017 11:17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739495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900" b="0" i="0" kern="1200" dirty="0">
                <a:solidFill>
                  <a:schemeClr val="tx1"/>
                </a:solidFill>
                <a:effectLst/>
                <a:latin typeface="Segoe UI Light" pitchFamily="34" charset="0"/>
                <a:ea typeface="+mn-ea"/>
                <a:cs typeface="+mn-cs"/>
              </a:rPr>
              <a:t>When we look at how state is managed in a CS or App Service, we</a:t>
            </a:r>
            <a:r>
              <a:rPr lang="en-US" sz="900" b="0" i="0" kern="1200" baseline="0" dirty="0">
                <a:solidFill>
                  <a:schemeClr val="tx1"/>
                </a:solidFill>
                <a:effectLst/>
                <a:latin typeface="Segoe UI Light" pitchFamily="34" charset="0"/>
                <a:ea typeface="+mn-ea"/>
                <a:cs typeface="+mn-cs"/>
              </a:rPr>
              <a:t> often see something similar to what you see here. With a CS or App Service, stateless compute nodes are defined, and any state and related data is pushed to external data stores – Redis Cache, SQL DB, </a:t>
            </a:r>
            <a:r>
              <a:rPr lang="en-US" sz="900" b="0" i="0" kern="1200" baseline="0" dirty="0" err="1">
                <a:solidFill>
                  <a:schemeClr val="tx1"/>
                </a:solidFill>
                <a:effectLst/>
                <a:latin typeface="Segoe UI Light" pitchFamily="34" charset="0"/>
                <a:ea typeface="+mn-ea"/>
                <a:cs typeface="+mn-cs"/>
              </a:rPr>
              <a:t>DocDB</a:t>
            </a:r>
            <a:r>
              <a:rPr lang="en-US" sz="900" b="0" i="0" kern="1200" baseline="0" dirty="0">
                <a:solidFill>
                  <a:schemeClr val="tx1"/>
                </a:solidFill>
                <a:effectLst/>
                <a:latin typeface="Segoe UI Light" pitchFamily="34" charset="0"/>
                <a:ea typeface="+mn-ea"/>
                <a:cs typeface="+mn-cs"/>
              </a:rPr>
              <a:t>, Table Storage, etc. The more tiers, and interaction between tiers, and thus state that is needed, this picture gets increasingly complex.</a:t>
            </a:r>
          </a:p>
          <a:p>
            <a:pPr rtl="0" fontAlgn="ctr"/>
            <a:endParaRPr lang="en-US" sz="900" b="0" i="0" kern="1200" baseline="0" dirty="0">
              <a:solidFill>
                <a:schemeClr val="tx1"/>
              </a:solidFill>
              <a:effectLst/>
              <a:latin typeface="Segoe UI Light" pitchFamily="34" charset="0"/>
              <a:ea typeface="+mn-ea"/>
              <a:cs typeface="+mn-cs"/>
            </a:endParaRPr>
          </a:p>
          <a:p>
            <a:pPr rtl="0" fontAlgn="ctr"/>
            <a:r>
              <a:rPr lang="en-US" sz="900" b="0" i="0" kern="1200" dirty="0">
                <a:solidFill>
                  <a:schemeClr val="tx1"/>
                </a:solidFill>
                <a:effectLst/>
                <a:latin typeface="Segoe UI Light" pitchFamily="34" charset="0"/>
                <a:ea typeface="+mn-ea"/>
                <a:cs typeface="+mn-cs"/>
              </a:rPr>
              <a:t>As previously discussed, one of the key design principles</a:t>
            </a:r>
            <a:r>
              <a:rPr lang="en-US" sz="900" b="0" i="0" kern="1200" baseline="0" dirty="0">
                <a:solidFill>
                  <a:schemeClr val="tx1"/>
                </a:solidFill>
                <a:effectLst/>
                <a:latin typeface="Segoe UI Light" pitchFamily="34" charset="0"/>
                <a:ea typeface="+mn-ea"/>
                <a:cs typeface="+mn-cs"/>
              </a:rPr>
              <a:t> with microservices is keeping your state and compute close together.</a:t>
            </a:r>
          </a:p>
          <a:p>
            <a:pPr rtl="0" fontAlgn="ctr"/>
            <a:r>
              <a:rPr lang="en-US" sz="900" b="0" i="0" kern="1200" baseline="0" dirty="0">
                <a:solidFill>
                  <a:schemeClr val="tx1"/>
                </a:solidFill>
                <a:effectLst/>
                <a:latin typeface="Segoe UI Light" pitchFamily="34" charset="0"/>
                <a:ea typeface="+mn-ea"/>
                <a:cs typeface="+mn-cs"/>
              </a:rPr>
              <a:t>If your current solution is built in such a way, migrating to a microservices architecture hosted with Service Fabric will be easier.</a:t>
            </a: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TechReady 23</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1/12/2017 11:17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395543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900" b="0" i="0" kern="1200" dirty="0">
                <a:solidFill>
                  <a:schemeClr val="tx1"/>
                </a:solidFill>
                <a:effectLst/>
                <a:latin typeface="Segoe UI Light" pitchFamily="34" charset="0"/>
                <a:ea typeface="+mn-ea"/>
                <a:cs typeface="+mn-cs"/>
              </a:rPr>
              <a:t>When</a:t>
            </a:r>
            <a:r>
              <a:rPr lang="en-US" sz="900" b="0" i="0" kern="1200" baseline="0" dirty="0">
                <a:solidFill>
                  <a:schemeClr val="tx1"/>
                </a:solidFill>
                <a:effectLst/>
                <a:latin typeface="Segoe UI Light" pitchFamily="34" charset="0"/>
                <a:ea typeface="+mn-ea"/>
                <a:cs typeface="+mn-cs"/>
              </a:rPr>
              <a:t> we look at Service Fabric, you can have a similar approach, from a high level perspective. You have Reliable Services for your various compute nodes. State can optionally, as modeled here in the middle, be coupled with the service as a </a:t>
            </a:r>
            <a:r>
              <a:rPr lang="en-US" sz="900" b="0" i="0" kern="1200" baseline="0" dirty="0" err="1">
                <a:solidFill>
                  <a:schemeClr val="tx1"/>
                </a:solidFill>
                <a:effectLst/>
                <a:latin typeface="Segoe UI Light" pitchFamily="34" charset="0"/>
                <a:ea typeface="+mn-ea"/>
                <a:cs typeface="+mn-cs"/>
              </a:rPr>
              <a:t>stateful</a:t>
            </a:r>
            <a:r>
              <a:rPr lang="en-US" sz="900" b="0" i="0" kern="1200" baseline="0" dirty="0">
                <a:solidFill>
                  <a:schemeClr val="tx1"/>
                </a:solidFill>
                <a:effectLst/>
                <a:latin typeface="Segoe UI Light" pitchFamily="34" charset="0"/>
                <a:ea typeface="+mn-ea"/>
                <a:cs typeface="+mn-cs"/>
              </a:rPr>
              <a:t> Reliable Service with its Reliable Collections.</a:t>
            </a:r>
          </a:p>
          <a:p>
            <a:pPr rtl="0" fontAlgn="ctr"/>
            <a:endParaRPr lang="en-US" sz="900" b="0" i="0" kern="1200" baseline="0" dirty="0">
              <a:solidFill>
                <a:schemeClr val="tx1"/>
              </a:solidFill>
              <a:effectLst/>
              <a:latin typeface="Segoe UI Light" pitchFamily="34" charset="0"/>
              <a:ea typeface="+mn-ea"/>
              <a:cs typeface="+mn-cs"/>
            </a:endParaRPr>
          </a:p>
          <a:p>
            <a:pPr rtl="0" fontAlgn="ctr"/>
            <a:r>
              <a:rPr lang="en-US" sz="900" b="0" i="0" kern="1200" baseline="0" dirty="0">
                <a:solidFill>
                  <a:schemeClr val="tx1"/>
                </a:solidFill>
                <a:effectLst/>
                <a:latin typeface="Segoe UI Light" pitchFamily="34" charset="0"/>
                <a:ea typeface="+mn-ea"/>
                <a:cs typeface="+mn-cs"/>
              </a:rPr>
              <a:t>Nothing says you HAVE TO keep all state within Service Fabric though. It is perfectly OK to keep state externalized. There are a variety of reasons to do so. Perhaps the solution takes advantage of features specific to that data store, or other systems need to access that data, just as a few examples.</a:t>
            </a:r>
          </a:p>
          <a:p>
            <a:pPr rtl="0" fontAlgn="ctr"/>
            <a:endParaRPr lang="en-US" sz="900" b="0" i="0" kern="1200" baseline="0" dirty="0">
              <a:solidFill>
                <a:schemeClr val="tx1"/>
              </a:solidFill>
              <a:effectLst/>
              <a:latin typeface="Segoe UI Light" pitchFamily="34" charset="0"/>
              <a:ea typeface="+mn-ea"/>
              <a:cs typeface="+mn-cs"/>
            </a:endParaRPr>
          </a:p>
          <a:p>
            <a:pPr rtl="0" fontAlgn="ctr"/>
            <a:r>
              <a:rPr lang="en-US" sz="900" b="0" i="0" kern="1200" baseline="0" dirty="0">
                <a:solidFill>
                  <a:schemeClr val="tx1"/>
                </a:solidFill>
                <a:effectLst/>
                <a:latin typeface="Segoe UI Light" pitchFamily="34" charset="0"/>
                <a:ea typeface="+mn-ea"/>
                <a:cs typeface="+mn-cs"/>
              </a:rPr>
              <a:t>In the end, the choice is yours as the developer / architect on where and how to manage state for your application.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TechReady 23</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1/12/2017 11:17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6490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dirty="0"/>
              <a:t>Premise:</a:t>
            </a:r>
            <a:r>
              <a:rPr lang="en-US" baseline="0" dirty="0"/>
              <a:t> there has been a pivot in the focus of software development away from large monolithic systems for enterprises to smaller systems targeting consumers</a:t>
            </a:r>
          </a:p>
          <a:p>
            <a:pPr rtl="0" fontAlgn="ctr"/>
            <a:endParaRPr lang="en-US" baseline="0" dirty="0"/>
          </a:p>
          <a:p>
            <a:pPr rtl="0" fontAlgn="ctr"/>
            <a:r>
              <a:rPr lang="en-US" baseline="0" dirty="0"/>
              <a:t>Result: horizontally-scaled applications on commodity hardware with short upgrade cycles.  This presentation is about how best to handle the fragility of the environment – both in hardware and development cycles.</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5</a:t>
            </a:fld>
            <a:endParaRPr lang="en-US"/>
          </a:p>
        </p:txBody>
      </p:sp>
    </p:spTree>
    <p:extLst>
      <p:ext uri="{BB962C8B-B14F-4D97-AF65-F5344CB8AC3E}">
        <p14:creationId xmlns:p14="http://schemas.microsoft.com/office/powerpoint/2010/main" val="2968804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now step back and</a:t>
            </a:r>
            <a:r>
              <a:rPr lang="en-US" baseline="0" dirty="0"/>
              <a:t> consider the cluster infrastructure and how it is related to Service Fabric, it’s important to keep in mind two things – VM size and partitions. While Service Fabric is an application platform, and from a developer perspective isolates you from the underlying infrastructure, it doesn’t shield you from it completely. You still need to have some notion of VM size. Why? Because if you’re using Reliable Collections, that data is stored in memory. So the size of the VM matters.</a:t>
            </a:r>
          </a:p>
          <a:p>
            <a:endParaRPr lang="en-US" baseline="0" dirty="0"/>
          </a:p>
          <a:p>
            <a:r>
              <a:rPr lang="en-US" baseline="0" dirty="0"/>
              <a:t>You also need to think through how many partitions you want in your application services. Once that number is set, it can’t be changed. Typically, you’ll want to have more partitions than you do nodes, as this allows you to scale easily. </a:t>
            </a:r>
          </a:p>
          <a:p>
            <a:endParaRPr lang="en-US" baseline="0" dirty="0"/>
          </a:p>
          <a:p>
            <a:r>
              <a:rPr lang="en-US" baseline="0" dirty="0"/>
              <a:t>Smaller partitions are easier to move around to new nodes. Less data to move between the replicas. It’s easier to move many small things than a few very large things.</a:t>
            </a:r>
          </a:p>
          <a:p>
            <a:endParaRPr lang="en-US" baseline="0" dirty="0"/>
          </a:p>
          <a:p>
            <a:r>
              <a:rPr lang="en-US" baseline="0" dirty="0"/>
              <a:t>Additionally, as previously mentioned, the Node Types in Service Fabric are directly related to VMSS. This allows you to place your services on VMs that are appropriate for the corresponding workload.</a:t>
            </a:r>
            <a:endParaRPr lang="en-US"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1/12/2017 11:17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6019075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a:t>
            </a:r>
            <a:r>
              <a:rPr lang="en-US" baseline="0" dirty="0"/>
              <a:t> reason people may migrate to Service Fabric is it’s propensity to support a DevOps model.</a:t>
            </a:r>
          </a:p>
          <a:p>
            <a:endParaRPr lang="en-US" baseline="0" dirty="0"/>
          </a:p>
          <a:p>
            <a:r>
              <a:rPr lang="en-US" baseline="0" dirty="0"/>
              <a:t>Rapid deployments – especially when compared to Cloud Services.</a:t>
            </a:r>
          </a:p>
          <a:p>
            <a:r>
              <a:rPr lang="en-US" baseline="0" dirty="0"/>
              <a:t>Native lifecycle management features – ARM, fault recovery (being the ability to move services from unhealthy nodes to healthy nodes), and a native ability to inject faults into your system to see how it behaves.</a:t>
            </a:r>
          </a:p>
          <a:p>
            <a:endParaRPr lang="en-US" baseline="0" dirty="0"/>
          </a:p>
          <a:p>
            <a:r>
              <a:rPr lang="en-US" baseline="0" dirty="0"/>
              <a:t>Additionally, as we’ve previously mentioned, SF still requires you to manage the infrastructure. You’re responsible for selecting the node type, patching the VMs, and determining where services should be placed. </a:t>
            </a:r>
          </a:p>
          <a:p>
            <a:endParaRPr lang="en-US" baseline="0" dirty="0"/>
          </a:p>
          <a:p>
            <a:r>
              <a:rPr lang="en-US" baseline="0" dirty="0"/>
              <a:t>Service Fabric doesn’t 100% shield you from the operations of the cluster. It really depends on the hat you wear. </a:t>
            </a:r>
            <a:r>
              <a:rPr lang="en-US" baseline="0" dirty="0">
                <a:sym typeface="Wingdings" panose="05000000000000000000" pitchFamily="2" charset="2"/>
              </a:rPr>
              <a:t></a:t>
            </a:r>
            <a:endParaRPr lang="en-US" baseline="0"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1/12/2017 11:17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3993919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earlier,</a:t>
            </a:r>
            <a:r>
              <a:rPr lang="en-US" baseline="0" dirty="0"/>
              <a:t> there are many important things to consider when running a microservices solution. How to:</a:t>
            </a:r>
            <a:endParaRPr lang="en-US" dirty="0"/>
          </a:p>
          <a:p>
            <a:r>
              <a:rPr lang="en-US" dirty="0"/>
              <a:t>Service Availability </a:t>
            </a:r>
          </a:p>
          <a:p>
            <a:r>
              <a:rPr lang="en-US" dirty="0"/>
              <a:t>Resource Allocation</a:t>
            </a:r>
          </a:p>
          <a:p>
            <a:r>
              <a:rPr lang="en-US" dirty="0"/>
              <a:t>State Management</a:t>
            </a:r>
          </a:p>
          <a:p>
            <a:r>
              <a:rPr lang="en-US" dirty="0"/>
              <a:t>Versioning</a:t>
            </a:r>
          </a:p>
          <a:p>
            <a:r>
              <a:rPr lang="en-US" dirty="0"/>
              <a:t>Upgrades, roll backs, side by side deployment</a:t>
            </a:r>
          </a:p>
          <a:p>
            <a:endParaRPr lang="en-US" dirty="0"/>
          </a:p>
          <a:p>
            <a:r>
              <a:rPr lang="en-US" dirty="0"/>
              <a:t>All that comes</a:t>
            </a:r>
            <a:r>
              <a:rPr lang="en-US" baseline="0" dirty="0"/>
              <a:t> at some cost. Service Fabric as a platform provides those features.</a:t>
            </a:r>
          </a:p>
          <a:p>
            <a:endParaRPr lang="en-US" baseline="0" dirty="0"/>
          </a:p>
          <a:p>
            <a:r>
              <a:rPr lang="en-US" baseline="0" dirty="0"/>
              <a:t>Yet, nothing in SF prevents you from doing bad things. You can still write a monolithic application with Service Fabric. Probably not wise, but doable. You have to build the solution “the right way”.</a:t>
            </a:r>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TechReady 23</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1/12/2017 11:17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617580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now take a look at</a:t>
            </a:r>
            <a:r>
              <a:rPr lang="en-US" baseline="0" dirty="0"/>
              <a:t> a pattern for migrating to Service Fabric.</a:t>
            </a:r>
            <a:endParaRPr lang="en-US"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1/12/2017 11:17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5043274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0 – (Optional) Pay down technical debt</a:t>
            </a:r>
          </a:p>
          <a:p>
            <a:r>
              <a:rPr lang="en-US" baseline="0" dirty="0"/>
              <a:t>1 – Migrate the application with minimal changes</a:t>
            </a:r>
          </a:p>
          <a:p>
            <a:r>
              <a:rPr lang="en-US" baseline="0" dirty="0"/>
              <a:t>2 – Modify the application to leverage SF platform benefits</a:t>
            </a:r>
          </a:p>
          <a:p>
            <a:endParaRPr lang="en-US" dirty="0"/>
          </a:p>
          <a:p>
            <a:r>
              <a:rPr lang="en-US" dirty="0"/>
              <a:t>Step into these . . .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TechReady 23</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1/12/2017 11:17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441114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Stateless</a:t>
            </a:r>
          </a:p>
          <a:p>
            <a:endParaRPr lang="en-US" dirty="0"/>
          </a:p>
          <a:p>
            <a:r>
              <a:rPr lang="en-US" dirty="0"/>
              <a:t>https://azure.microsoft.com/en-us/documentation/articles/service-fabric-cloud-services-migration-differences/</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TechReady 23</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1/12/2017 11:17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518418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Internal vs.</a:t>
            </a:r>
            <a:r>
              <a:rPr lang="en-US" baseline="0" dirty="0"/>
              <a:t> external queues</a:t>
            </a:r>
            <a:endParaRPr lang="en-US"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1/12/2017 11:17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1697740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https://azure.microsoft.com/en-us/documentation/articles/service-fabric-reliable-services-backup-restore/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TechReady 23</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1/12/2017 11:17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590468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promise</a:t>
            </a:r>
          </a:p>
          <a:p>
            <a:endParaRPr lang="en-US" dirty="0"/>
          </a:p>
          <a:p>
            <a:r>
              <a:rPr lang="en-US" dirty="0"/>
              <a:t>This is a simplified view of this customers high-level</a:t>
            </a:r>
            <a:r>
              <a:rPr lang="en-US" baseline="0" dirty="0"/>
              <a:t> architecture.</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TechReady 23</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1/12/2017 11:17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243483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reality</a:t>
            </a:r>
          </a:p>
          <a:p>
            <a:endParaRPr lang="en-US" baseline="0" dirty="0"/>
          </a:p>
          <a:p>
            <a:r>
              <a:rPr lang="en-US" baseline="0" dirty="0"/>
              <a:t>Red Flags</a:t>
            </a:r>
          </a:p>
          <a:p>
            <a:endParaRPr lang="en-US" baseline="0" dirty="0"/>
          </a:p>
          <a:p>
            <a:r>
              <a:rPr lang="en-US" baseline="0" dirty="0"/>
              <a:t>A lot more to Service Fabric than just getting the application / development model right. Also need to dedicate time to getting the infrastructure &amp; operations aspects right too.</a:t>
            </a:r>
          </a:p>
          <a:p>
            <a:endParaRPr lang="en-US" baseline="0" dirty="0"/>
          </a:p>
          <a:p>
            <a:r>
              <a:rPr lang="en-US" baseline="0" dirty="0"/>
              <a:t>When working with your customers, make sure you help them account for this in their planning. Be prepared to address this work early in the process.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TechReady 23</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1/12/2017 11:17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54674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dirty="0"/>
              <a:t>Two ways to look at Scalability</a:t>
            </a:r>
          </a:p>
          <a:p>
            <a:pPr rtl="0" fontAlgn="ctr"/>
            <a:endParaRPr lang="en-US" dirty="0"/>
          </a:p>
          <a:p>
            <a:pPr lvl="0" rtl="0" fontAlgn="ctr"/>
            <a:r>
              <a:rPr lang="en-US" dirty="0"/>
              <a:t>Enterprise Scale</a:t>
            </a:r>
          </a:p>
          <a:p>
            <a:pPr lvl="1" rtl="0" fontAlgn="ctr"/>
            <a:r>
              <a:rPr lang="en-US" dirty="0"/>
              <a:t>Large organizations</a:t>
            </a:r>
          </a:p>
          <a:p>
            <a:pPr lvl="1" rtl="0" fontAlgn="ctr"/>
            <a:r>
              <a:rPr lang="en-US" dirty="0"/>
              <a:t>Used by employees</a:t>
            </a:r>
          </a:p>
          <a:p>
            <a:pPr lvl="1" rtl="0" fontAlgn="ctr"/>
            <a:r>
              <a:rPr lang="en-US" dirty="0"/>
              <a:t>Long replacement cycles</a:t>
            </a:r>
          </a:p>
          <a:p>
            <a:pPr lvl="1" rtl="0" fontAlgn="ctr"/>
            <a:r>
              <a:rPr lang="en-US" dirty="0"/>
              <a:t>Scales vertically</a:t>
            </a:r>
          </a:p>
          <a:p>
            <a:pPr lvl="0" rtl="0" fontAlgn="ctr"/>
            <a:r>
              <a:rPr lang="en-US" dirty="0" err="1"/>
              <a:t>Webscale</a:t>
            </a:r>
            <a:r>
              <a:rPr lang="en-US" dirty="0"/>
              <a:t> (relatively modern)</a:t>
            </a:r>
          </a:p>
          <a:p>
            <a:pPr lvl="1" rtl="0" fontAlgn="ctr"/>
            <a:r>
              <a:rPr lang="en-US" dirty="0"/>
              <a:t>Small organizations</a:t>
            </a:r>
          </a:p>
          <a:p>
            <a:pPr lvl="1" rtl="0" fontAlgn="ctr"/>
            <a:r>
              <a:rPr lang="en-US" dirty="0"/>
              <a:t>Used by public</a:t>
            </a:r>
          </a:p>
          <a:p>
            <a:pPr lvl="1" rtl="0" fontAlgn="ctr"/>
            <a:r>
              <a:rPr lang="en-US" dirty="0"/>
              <a:t>Short replacement cycles</a:t>
            </a:r>
          </a:p>
          <a:p>
            <a:pPr lvl="1" rtl="0" fontAlgn="ctr"/>
            <a:r>
              <a:rPr lang="en-US" dirty="0"/>
              <a:t>Scales horizontally</a:t>
            </a:r>
          </a:p>
          <a:p>
            <a:pPr lvl="1" rtl="0" fontAlgn="ctr"/>
            <a:r>
              <a:rPr lang="en-US" dirty="0"/>
              <a:t>Example: Google</a:t>
            </a:r>
          </a:p>
          <a:p>
            <a:pPr lvl="1" rtl="0" fontAlgn="ctr"/>
            <a:r>
              <a:rPr lang="en-US" i="1" dirty="0"/>
              <a:t>Commodity hardware =&gt; Fragile</a:t>
            </a:r>
          </a:p>
          <a:p>
            <a:pPr lvl="1" rtl="0" fontAlgn="ctr"/>
            <a:r>
              <a:rPr lang="en-US" i="1" dirty="0"/>
              <a:t>Cloud</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40882"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1/12/2017 11:17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082078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Medical services provider</a:t>
            </a:r>
          </a:p>
          <a:p>
            <a:r>
              <a:rPr lang="en-US" dirty="0"/>
              <a:t>Traditionally on-premises</a:t>
            </a:r>
          </a:p>
          <a:p>
            <a:r>
              <a:rPr lang="en-US" dirty="0"/>
              <a:t>Moved to Cloud Services</a:t>
            </a:r>
          </a:p>
          <a:p>
            <a:r>
              <a:rPr lang="en-US" dirty="0"/>
              <a:t>Saw the writing on the wall -&gt; Service Fabric</a:t>
            </a:r>
          </a:p>
          <a:p>
            <a:endParaRPr lang="en-US" dirty="0"/>
          </a:p>
          <a:p>
            <a:r>
              <a:rPr lang="en-US" dirty="0"/>
              <a:t>Nginx as a reverse proxy to help with keeping the endpoints consistent. Potentially use SF’s built in reverse proxy in recent SDK.</a:t>
            </a:r>
          </a:p>
          <a:p>
            <a:r>
              <a:rPr lang="en-US" dirty="0" err="1"/>
              <a:t>FrontEnd</a:t>
            </a:r>
            <a:r>
              <a:rPr lang="en-US" dirty="0"/>
              <a:t> – public facing web applications </a:t>
            </a:r>
          </a:p>
          <a:p>
            <a:r>
              <a:rPr lang="en-US" dirty="0" err="1"/>
              <a:t>BackEnd</a:t>
            </a:r>
            <a:r>
              <a:rPr lang="en-US" dirty="0"/>
              <a:t> – APIs consumed only by the </a:t>
            </a:r>
            <a:r>
              <a:rPr lang="en-US" dirty="0" err="1"/>
              <a:t>FrontEnd</a:t>
            </a:r>
            <a:r>
              <a:rPr lang="en-US" dirty="0"/>
              <a:t> and Ingestion</a:t>
            </a:r>
          </a:p>
          <a:p>
            <a:r>
              <a:rPr lang="en-US" dirty="0"/>
              <a:t>Ingestion – Services to reach to customer storage locations to retrieve data</a:t>
            </a:r>
          </a:p>
          <a:p>
            <a:endParaRPr lang="en-US" dirty="0"/>
          </a:p>
          <a:p>
            <a:r>
              <a:rPr lang="en-US" dirty="0"/>
              <a:t>Management subnet containing a </a:t>
            </a:r>
            <a:r>
              <a:rPr lang="en-US" dirty="0" err="1"/>
              <a:t>jumpbox</a:t>
            </a:r>
            <a:endParaRPr lang="en-US" dirty="0"/>
          </a:p>
          <a:p>
            <a:r>
              <a:rPr lang="en-US" dirty="0"/>
              <a:t>NSGs to secure traffic from Nginx and Management tier</a:t>
            </a:r>
          </a:p>
          <a:p>
            <a:endParaRPr lang="en-US" dirty="0"/>
          </a:p>
          <a:p>
            <a:r>
              <a:rPr lang="en-US" dirty="0"/>
              <a:t>Dependencies on non-compute resources (originally started in the Cloud Service days0</a:t>
            </a:r>
          </a:p>
        </p:txBody>
      </p:sp>
      <p:sp>
        <p:nvSpPr>
          <p:cNvPr id="4" name="Slide Number Placeholder 3"/>
          <p:cNvSpPr>
            <a:spLocks noGrp="1"/>
          </p:cNvSpPr>
          <p:nvPr>
            <p:ph type="sldNum" sz="quarter" idx="10"/>
          </p:nvPr>
        </p:nvSpPr>
        <p:spPr/>
        <p:txBody>
          <a:bodyPr/>
          <a:lstStyle/>
          <a:p>
            <a:fld id="{B159F813-5AE6-42D9-8D72-24C283CF2029}" type="slidenum">
              <a:rPr lang="en-US" smtClean="0"/>
              <a:t>35</a:t>
            </a:fld>
            <a:endParaRPr lang="en-US"/>
          </a:p>
        </p:txBody>
      </p:sp>
    </p:spTree>
    <p:extLst>
      <p:ext uri="{BB962C8B-B14F-4D97-AF65-F5344CB8AC3E}">
        <p14:creationId xmlns:p14="http://schemas.microsoft.com/office/powerpoint/2010/main" val="18772298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was a major point of concern for this customer</a:t>
            </a:r>
          </a:p>
          <a:p>
            <a:endParaRPr lang="en-US" dirty="0"/>
          </a:p>
          <a:p>
            <a:r>
              <a:rPr lang="en-US" dirty="0"/>
              <a:t>HIPPA states need encryption between all services. Problem with INTRA-service communication.</a:t>
            </a:r>
          </a:p>
          <a:p>
            <a:r>
              <a:rPr lang="en-US" dirty="0"/>
              <a:t>SF Naming Service returns an IP address.</a:t>
            </a:r>
          </a:p>
          <a:p>
            <a:r>
              <a:rPr lang="en-US" dirty="0"/>
              <a:t>SSL requires a domain name (cert validation) – disable strict certificate checking</a:t>
            </a:r>
          </a:p>
          <a:p>
            <a:endParaRPr lang="en-US" dirty="0"/>
          </a:p>
          <a:p>
            <a:r>
              <a:rPr lang="en-US" dirty="0"/>
              <a:t>X509 certificates to connect to management endpoints</a:t>
            </a:r>
          </a:p>
          <a:p>
            <a:r>
              <a:rPr lang="en-US" dirty="0"/>
              <a:t>Can also now do AAD (preferred . . . Example later)</a:t>
            </a:r>
          </a:p>
        </p:txBody>
      </p:sp>
      <p:sp>
        <p:nvSpPr>
          <p:cNvPr id="4" name="Slide Number Placeholder 3"/>
          <p:cNvSpPr>
            <a:spLocks noGrp="1"/>
          </p:cNvSpPr>
          <p:nvPr>
            <p:ph type="sldNum" sz="quarter" idx="10"/>
          </p:nvPr>
        </p:nvSpPr>
        <p:spPr/>
        <p:txBody>
          <a:bodyPr/>
          <a:lstStyle/>
          <a:p>
            <a:fld id="{B159F813-5AE6-42D9-8D72-24C283CF2029}" type="slidenum">
              <a:rPr lang="en-US" smtClean="0"/>
              <a:t>36</a:t>
            </a:fld>
            <a:endParaRPr lang="en-US"/>
          </a:p>
        </p:txBody>
      </p:sp>
    </p:spTree>
    <p:extLst>
      <p:ext uri="{BB962C8B-B14F-4D97-AF65-F5344CB8AC3E}">
        <p14:creationId xmlns:p14="http://schemas.microsoft.com/office/powerpoint/2010/main" val="23594639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t>
            </a:r>
            <a:r>
              <a:rPr lang="en-US" dirty="0" err="1"/>
              <a:t>CryptBitCS</a:t>
            </a:r>
            <a:r>
              <a:rPr lang="en-US" dirty="0"/>
              <a:t> running</a:t>
            </a:r>
          </a:p>
          <a:p>
            <a:r>
              <a:rPr lang="en-US" dirty="0"/>
              <a:t>Show the migrated version, </a:t>
            </a:r>
            <a:r>
              <a:rPr lang="en-US" dirty="0" err="1"/>
              <a:t>CryptBitSF</a:t>
            </a:r>
            <a:endParaRPr lang="en-US" dirty="0"/>
          </a:p>
          <a:p>
            <a:r>
              <a:rPr lang="en-US" dirty="0"/>
              <a:t>Show deployed to secured SF cluster with AAD</a:t>
            </a:r>
          </a:p>
          <a:p>
            <a:r>
              <a:rPr lang="en-US" dirty="0"/>
              <a:t>Show placement constraints</a:t>
            </a:r>
          </a:p>
        </p:txBody>
      </p:sp>
      <p:sp>
        <p:nvSpPr>
          <p:cNvPr id="4" name="Slide Number Placeholder 3"/>
          <p:cNvSpPr>
            <a:spLocks noGrp="1"/>
          </p:cNvSpPr>
          <p:nvPr>
            <p:ph type="sldNum" sz="quarter" idx="10"/>
          </p:nvPr>
        </p:nvSpPr>
        <p:spPr/>
        <p:txBody>
          <a:bodyPr/>
          <a:lstStyle/>
          <a:p>
            <a:fld id="{B159F813-5AE6-42D9-8D72-24C283CF2029}" type="slidenum">
              <a:rPr lang="en-US" smtClean="0"/>
              <a:t>41</a:t>
            </a:fld>
            <a:endParaRPr lang="en-US"/>
          </a:p>
        </p:txBody>
      </p:sp>
    </p:spTree>
    <p:extLst>
      <p:ext uri="{BB962C8B-B14F-4D97-AF65-F5344CB8AC3E}">
        <p14:creationId xmlns:p14="http://schemas.microsoft.com/office/powerpoint/2010/main" val="9679833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ASP.NET MVC takes a dependency on </a:t>
            </a:r>
            <a:r>
              <a:rPr lang="en-US" dirty="0" err="1"/>
              <a:t>System.Web</a:t>
            </a:r>
            <a:r>
              <a:rPr lang="en-US" dirty="0"/>
              <a:t> and IIS – not supported in Service Fabric.</a:t>
            </a:r>
          </a:p>
        </p:txBody>
      </p:sp>
      <p:sp>
        <p:nvSpPr>
          <p:cNvPr id="4" name="Slide Number Placeholder 3"/>
          <p:cNvSpPr>
            <a:spLocks noGrp="1"/>
          </p:cNvSpPr>
          <p:nvPr>
            <p:ph type="sldNum" sz="quarter" idx="10"/>
          </p:nvPr>
        </p:nvSpPr>
        <p:spPr/>
        <p:txBody>
          <a:bodyPr/>
          <a:lstStyle/>
          <a:p>
            <a:fld id="{B159F813-5AE6-42D9-8D72-24C283CF2029}" type="slidenum">
              <a:rPr lang="en-US" smtClean="0"/>
              <a:t>43</a:t>
            </a:fld>
            <a:endParaRPr lang="en-US"/>
          </a:p>
        </p:txBody>
      </p:sp>
    </p:spTree>
    <p:extLst>
      <p:ext uri="{BB962C8B-B14F-4D97-AF65-F5344CB8AC3E}">
        <p14:creationId xmlns:p14="http://schemas.microsoft.com/office/powerpoint/2010/main" val="37386810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a:t>
            </a:r>
            <a:r>
              <a:rPr lang="en-US" dirty="0" err="1"/>
              <a:t>RoleEnvironment</a:t>
            </a:r>
            <a:r>
              <a:rPr lang="en-US" dirty="0"/>
              <a:t> class in </a:t>
            </a:r>
            <a:r>
              <a:rPr lang="en-US" dirty="0" err="1"/>
              <a:t>ServiceFabric</a:t>
            </a:r>
            <a:r>
              <a:rPr lang="en-US" dirty="0"/>
              <a:t>; most often use </a:t>
            </a:r>
            <a:r>
              <a:rPr lang="en-US" dirty="0" err="1"/>
              <a:t>CodePackageActivationContext</a:t>
            </a:r>
            <a:r>
              <a:rPr lang="en-US" dirty="0"/>
              <a:t> in </a:t>
            </a:r>
            <a:r>
              <a:rPr lang="en-US" dirty="0" err="1"/>
              <a:t>ServiceFabric</a:t>
            </a:r>
            <a:endParaRPr lang="en-US" dirty="0"/>
          </a:p>
          <a:p>
            <a:endParaRPr lang="en-US" dirty="0"/>
          </a:p>
          <a:p>
            <a:r>
              <a:rPr lang="en-US" dirty="0"/>
              <a:t>Any code logic that is related to a VM (lifetime or configuration) needs to be changed. In Service Fabric, you’re working with a service which can move around VMs/nodes.</a:t>
            </a:r>
          </a:p>
        </p:txBody>
      </p:sp>
      <p:sp>
        <p:nvSpPr>
          <p:cNvPr id="4" name="Slide Number Placeholder 3"/>
          <p:cNvSpPr>
            <a:spLocks noGrp="1"/>
          </p:cNvSpPr>
          <p:nvPr>
            <p:ph type="sldNum" sz="quarter" idx="10"/>
          </p:nvPr>
        </p:nvSpPr>
        <p:spPr/>
        <p:txBody>
          <a:bodyPr/>
          <a:lstStyle/>
          <a:p>
            <a:fld id="{B159F813-5AE6-42D9-8D72-24C283CF2029}" type="slidenum">
              <a:rPr lang="en-US" smtClean="0"/>
              <a:t>44</a:t>
            </a:fld>
            <a:endParaRPr lang="en-US"/>
          </a:p>
        </p:txBody>
      </p:sp>
    </p:spTree>
    <p:extLst>
      <p:ext uri="{BB962C8B-B14F-4D97-AF65-F5344CB8AC3E}">
        <p14:creationId xmlns:p14="http://schemas.microsoft.com/office/powerpoint/2010/main" val="26778152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a:t>
            </a:r>
            <a:r>
              <a:rPr lang="en-US" dirty="0" err="1"/>
              <a:t>RoleEnvironment</a:t>
            </a:r>
            <a:r>
              <a:rPr lang="en-US" dirty="0"/>
              <a:t> class in </a:t>
            </a:r>
            <a:r>
              <a:rPr lang="en-US" dirty="0" err="1"/>
              <a:t>ServiceFabric</a:t>
            </a:r>
            <a:r>
              <a:rPr lang="en-US" dirty="0"/>
              <a:t>; most often use </a:t>
            </a:r>
            <a:r>
              <a:rPr lang="en-US" dirty="0" err="1"/>
              <a:t>CodePackageActivationContext</a:t>
            </a:r>
            <a:r>
              <a:rPr lang="en-US" dirty="0"/>
              <a:t> in </a:t>
            </a:r>
            <a:r>
              <a:rPr lang="en-US" dirty="0" err="1"/>
              <a:t>ServiceFabric</a:t>
            </a:r>
            <a:endParaRPr lang="en-US" dirty="0"/>
          </a:p>
          <a:p>
            <a:endParaRPr lang="en-US" dirty="0"/>
          </a:p>
          <a:p>
            <a:r>
              <a:rPr lang="en-US" dirty="0"/>
              <a:t>Any code logic that is related to a VM (lifetime or configuration) needs to be changed. In Service Fabric, you’re working with a service which can move around VMs/nodes.</a:t>
            </a:r>
          </a:p>
        </p:txBody>
      </p:sp>
      <p:sp>
        <p:nvSpPr>
          <p:cNvPr id="4" name="Slide Number Placeholder 3"/>
          <p:cNvSpPr>
            <a:spLocks noGrp="1"/>
          </p:cNvSpPr>
          <p:nvPr>
            <p:ph type="sldNum" sz="quarter" idx="10"/>
          </p:nvPr>
        </p:nvSpPr>
        <p:spPr/>
        <p:txBody>
          <a:bodyPr/>
          <a:lstStyle/>
          <a:p>
            <a:fld id="{B159F813-5AE6-42D9-8D72-24C283CF2029}" type="slidenum">
              <a:rPr lang="en-US" smtClean="0"/>
              <a:t>45</a:t>
            </a:fld>
            <a:endParaRPr lang="en-US"/>
          </a:p>
        </p:txBody>
      </p:sp>
    </p:spTree>
    <p:extLst>
      <p:ext uri="{BB962C8B-B14F-4D97-AF65-F5344CB8AC3E}">
        <p14:creationId xmlns:p14="http://schemas.microsoft.com/office/powerpoint/2010/main" val="18430107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https://azure.microsoft.com/en-us/documentation/articles/service-fabric-cloud-services-migration-worker-role-stateless-service/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TechReady 23</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1/12/2017 11:17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090348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be afraid of moving to Service Fabric! It can be a great thing!! Be aware of the things you need to do to be successful. There is more to it than the traditional Cloud Service. That’s not a bad thing . . Just be aware so you can plan accordingly.</a:t>
            </a:r>
          </a:p>
        </p:txBody>
      </p:sp>
      <p:sp>
        <p:nvSpPr>
          <p:cNvPr id="4" name="Slide Number Placeholder 3"/>
          <p:cNvSpPr>
            <a:spLocks noGrp="1"/>
          </p:cNvSpPr>
          <p:nvPr>
            <p:ph type="sldNum" sz="quarter" idx="10"/>
          </p:nvPr>
        </p:nvSpPr>
        <p:spPr/>
        <p:txBody>
          <a:bodyPr/>
          <a:lstStyle/>
          <a:p>
            <a:fld id="{B159F813-5AE6-42D9-8D72-24C283CF2029}" type="slidenum">
              <a:rPr lang="en-US" smtClean="0"/>
              <a:t>48</a:t>
            </a:fld>
            <a:endParaRPr lang="en-US"/>
          </a:p>
        </p:txBody>
      </p:sp>
    </p:spTree>
    <p:extLst>
      <p:ext uri="{BB962C8B-B14F-4D97-AF65-F5344CB8AC3E}">
        <p14:creationId xmlns:p14="http://schemas.microsoft.com/office/powerpoint/2010/main" val="4799958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were to have had two Cloud Services that make up our application?</a:t>
            </a:r>
          </a:p>
        </p:txBody>
      </p:sp>
      <p:sp>
        <p:nvSpPr>
          <p:cNvPr id="4" name="Slide Number Placeholder 3"/>
          <p:cNvSpPr>
            <a:spLocks noGrp="1"/>
          </p:cNvSpPr>
          <p:nvPr>
            <p:ph type="sldNum" sz="quarter" idx="10"/>
          </p:nvPr>
        </p:nvSpPr>
        <p:spPr/>
        <p:txBody>
          <a:bodyPr/>
          <a:lstStyle/>
          <a:p>
            <a:fld id="{B159F813-5AE6-42D9-8D72-24C283CF2029}" type="slidenum">
              <a:rPr lang="en-US" smtClean="0"/>
              <a:t>49</a:t>
            </a:fld>
            <a:endParaRPr lang="en-US"/>
          </a:p>
        </p:txBody>
      </p:sp>
    </p:spTree>
    <p:extLst>
      <p:ext uri="{BB962C8B-B14F-4D97-AF65-F5344CB8AC3E}">
        <p14:creationId xmlns:p14="http://schemas.microsoft.com/office/powerpoint/2010/main" val="39978125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External load balancer</a:t>
            </a:r>
          </a:p>
          <a:p>
            <a:r>
              <a:rPr lang="en-US" dirty="0"/>
              <a:t>Define LB rules to map port to service listening port</a:t>
            </a:r>
          </a:p>
          <a:p>
            <a:r>
              <a:rPr lang="en-US" dirty="0"/>
              <a:t>Single IP address</a:t>
            </a:r>
          </a:p>
          <a:p>
            <a:endParaRPr lang="en-US" dirty="0"/>
          </a:p>
          <a:p>
            <a:r>
              <a:rPr lang="en-US" b="1" dirty="0"/>
              <a:t>Multiple load balancers</a:t>
            </a:r>
          </a:p>
          <a:p>
            <a:r>
              <a:rPr lang="en-US" dirty="0"/>
              <a:t>Separate IP addresses</a:t>
            </a:r>
          </a:p>
          <a:p>
            <a:r>
              <a:rPr lang="en-US" dirty="0"/>
              <a:t>Placement constraints to place service in proper nodes</a:t>
            </a:r>
          </a:p>
          <a:p>
            <a:endParaRPr lang="en-US" dirty="0"/>
          </a:p>
          <a:p>
            <a:r>
              <a:rPr lang="en-US" b="1" dirty="0"/>
              <a:t>App Gateway (layer 7 routing)</a:t>
            </a:r>
          </a:p>
          <a:p>
            <a:r>
              <a:rPr lang="en-US" dirty="0"/>
              <a:t>Two+ services appear as single domain name (URL path routing)</a:t>
            </a:r>
          </a:p>
          <a:p>
            <a:endParaRPr lang="en-US" dirty="0"/>
          </a:p>
          <a:p>
            <a:r>
              <a:rPr lang="en-US" b="1" dirty="0"/>
              <a:t>Network Virtual Appliance w/ layer 7 routing</a:t>
            </a:r>
          </a:p>
          <a:p>
            <a:r>
              <a:rPr lang="en-US" dirty="0"/>
              <a:t>Third-party NVA (e.g. </a:t>
            </a:r>
            <a:r>
              <a:rPr lang="en-US" dirty="0" err="1"/>
              <a:t>nginx</a:t>
            </a:r>
            <a:r>
              <a:rPr lang="en-US" dirty="0"/>
              <a:t>)</a:t>
            </a:r>
          </a:p>
          <a:p>
            <a:r>
              <a:rPr lang="en-US" dirty="0"/>
              <a:t>Already using a NVA (e.g. firewall)</a:t>
            </a:r>
          </a:p>
          <a:p>
            <a:endParaRPr lang="en-US" dirty="0"/>
          </a:p>
          <a:p>
            <a:r>
              <a:rPr lang="en-US" b="1" dirty="0"/>
              <a:t>Service Fabric Reverse Proxy</a:t>
            </a:r>
          </a:p>
          <a:p>
            <a:r>
              <a:rPr lang="en-US" dirty="0"/>
              <a:t>All services with HTTP endpoints</a:t>
            </a:r>
          </a:p>
          <a:p>
            <a:r>
              <a:rPr lang="en-US" dirty="0"/>
              <a:t>URL coupled to app instance names &amp; service types</a:t>
            </a:r>
          </a:p>
          <a:p>
            <a:r>
              <a:rPr lang="en-US" dirty="0"/>
              <a:t>Rewrite HTML links</a:t>
            </a:r>
          </a:p>
          <a:p>
            <a:r>
              <a:rPr lang="en-US" dirty="0"/>
              <a:t>Best for Web API (or service-to-service)</a:t>
            </a:r>
          </a:p>
          <a:p>
            <a:endParaRPr lang="en-US" dirty="0"/>
          </a:p>
          <a:p>
            <a:r>
              <a:rPr lang="en-US" b="1" dirty="0"/>
              <a:t>Custom Gateway Service</a:t>
            </a:r>
          </a:p>
          <a:p>
            <a:r>
              <a:rPr lang="en-US" dirty="0"/>
              <a:t>Requests routed through LB to gateway, then to desired service.</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50</a:t>
            </a:fld>
            <a:endParaRPr lang="en-US"/>
          </a:p>
        </p:txBody>
      </p:sp>
    </p:spTree>
    <p:extLst>
      <p:ext uri="{BB962C8B-B14F-4D97-AF65-F5344CB8AC3E}">
        <p14:creationId xmlns:p14="http://schemas.microsoft.com/office/powerpoint/2010/main" val="254293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dirty="0"/>
              <a:t>One of the problems caused by using commodity hardware with frequent software upgrades is fragility.</a:t>
            </a:r>
          </a:p>
          <a:p>
            <a:pPr rtl="0" fontAlgn="ctr"/>
            <a:endParaRPr lang="en-US" dirty="0"/>
          </a:p>
          <a:p>
            <a:pPr rtl="0" fontAlgn="ctr"/>
            <a:r>
              <a:rPr lang="en-US" dirty="0"/>
              <a:t>Combat fragility by designing for failure.</a:t>
            </a:r>
          </a:p>
          <a:p>
            <a:pPr rtl="0" fontAlgn="ctr"/>
            <a:endParaRPr lang="en-US" dirty="0"/>
          </a:p>
          <a:p>
            <a:pPr lvl="0" rtl="0" fontAlgn="ctr"/>
            <a:r>
              <a:rPr lang="en-US" dirty="0"/>
              <a:t>Design for Failure</a:t>
            </a:r>
          </a:p>
          <a:p>
            <a:pPr lvl="1" rtl="0" fontAlgn="ctr"/>
            <a:r>
              <a:rPr lang="en-US" dirty="0"/>
              <a:t>Public cloud is a fragile environment</a:t>
            </a:r>
          </a:p>
          <a:p>
            <a:pPr lvl="1" rtl="0" fontAlgn="ctr"/>
            <a:r>
              <a:rPr lang="en-US" dirty="0"/>
              <a:t>Need to handle fragility</a:t>
            </a:r>
          </a:p>
          <a:p>
            <a:pPr lvl="1" rtl="0" fontAlgn="ctr"/>
            <a:r>
              <a:rPr lang="en-US" dirty="0"/>
              <a:t>Build resilience into the system – isolate faults; alternative paths</a:t>
            </a:r>
          </a:p>
          <a:p>
            <a:pPr lvl="1" rtl="0" fontAlgn="ctr"/>
            <a:r>
              <a:rPr lang="en-US" dirty="0"/>
              <a:t>SLA – no public cloud offers 100% uptime SLA. 99.95% - be prepared for some downtime!</a:t>
            </a:r>
          </a:p>
          <a:p>
            <a:pPr lvl="1" rtl="0" fontAlgn="ctr"/>
            <a:r>
              <a:rPr lang="en-US" dirty="0"/>
              <a:t>Limit surface area / interaction points of systems</a:t>
            </a:r>
          </a:p>
          <a:p>
            <a:pPr lvl="1" rtl="0" fontAlgn="ctr"/>
            <a:r>
              <a:rPr lang="en-US" dirty="0"/>
              <a:t>Fault isolation</a:t>
            </a:r>
          </a:p>
          <a:p>
            <a:pPr lvl="1" rtl="0" fontAlgn="ctr"/>
            <a:r>
              <a:rPr lang="en-US" i="1" dirty="0"/>
              <a:t>Antifragility is beyond resilience or robustness. The resilient resists shocks and stays the same; the anti-fragile gets better – Nassim Nicholas Taleb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Azure Virtual Machines SLA is 99.95% =&gt; 21.6 minutes a month</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40882"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1/12/2017 11:17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533108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505E63B-9069-4A7B-94A1-6BD92A894BE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673803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ctr"/>
            <a:r>
              <a:rPr lang="en-US" dirty="0"/>
              <a:t>When building microservices, we need to be concerned with how we manage state. </a:t>
            </a:r>
          </a:p>
          <a:p>
            <a:pPr lvl="0" rtl="0" fontAlgn="ctr"/>
            <a:endParaRPr lang="en-US" dirty="0"/>
          </a:p>
          <a:p>
            <a:pPr lvl="0" rtl="0" fontAlgn="ctr"/>
            <a:r>
              <a:rPr lang="en-US" dirty="0"/>
              <a:t>Stateless Systems</a:t>
            </a:r>
          </a:p>
          <a:p>
            <a:pPr lvl="1" rtl="0" fontAlgn="ctr"/>
            <a:r>
              <a:rPr lang="en-US" dirty="0"/>
              <a:t>Horizontal scaleout for performance</a:t>
            </a:r>
          </a:p>
          <a:p>
            <a:pPr lvl="1" rtl="0" fontAlgn="ctr"/>
            <a:r>
              <a:rPr lang="en-US" dirty="0"/>
              <a:t>Load balanced</a:t>
            </a:r>
          </a:p>
          <a:p>
            <a:pPr lvl="2" rtl="0" fontAlgn="ctr"/>
            <a:endParaRPr lang="en-US" dirty="0"/>
          </a:p>
          <a:p>
            <a:pPr lvl="0" rtl="0" fontAlgn="ctr"/>
            <a:r>
              <a:rPr lang="en-US" dirty="0" err="1"/>
              <a:t>Stateful</a:t>
            </a:r>
            <a:r>
              <a:rPr lang="en-US" dirty="0"/>
              <a:t> Systems</a:t>
            </a:r>
          </a:p>
          <a:p>
            <a:pPr lvl="1" rtl="0" fontAlgn="ctr"/>
            <a:r>
              <a:rPr lang="en-US" dirty="0"/>
              <a:t>Partitioning for performance goes back to the 1970s</a:t>
            </a:r>
          </a:p>
          <a:p>
            <a:pPr lvl="1" rtl="0" fontAlgn="ctr"/>
            <a:r>
              <a:rPr lang="en-US" dirty="0"/>
              <a:t>Horizontal </a:t>
            </a:r>
            <a:r>
              <a:rPr lang="en-US" dirty="0" err="1"/>
              <a:t>scaleout</a:t>
            </a:r>
            <a:r>
              <a:rPr lang="en-US" dirty="0"/>
              <a:t> of state</a:t>
            </a:r>
          </a:p>
          <a:p>
            <a:pPr lvl="1" rtl="0" fontAlgn="ctr"/>
            <a:r>
              <a:rPr lang="en-US" dirty="0"/>
              <a:t>Not sufficient in a fragile system</a:t>
            </a:r>
          </a:p>
          <a:p>
            <a:pPr lvl="1" rtl="0" fontAlgn="ctr"/>
            <a:r>
              <a:rPr lang="en-US" dirty="0"/>
              <a:t>Need replicas of each partition</a:t>
            </a:r>
          </a:p>
          <a:p>
            <a:pPr lvl="1" rtl="0" fontAlgn="ctr"/>
            <a:r>
              <a:rPr lang="en-US" dirty="0"/>
              <a:t>AWS </a:t>
            </a:r>
            <a:r>
              <a:rPr lang="en-US" dirty="0" err="1"/>
              <a:t>DynamoDB</a:t>
            </a:r>
            <a:r>
              <a:rPr lang="en-US" dirty="0"/>
              <a:t> -&gt; Cassandra | Azure Storage</a:t>
            </a:r>
          </a:p>
          <a:p>
            <a:pPr lvl="1" rtl="0" fontAlgn="ctr"/>
            <a:r>
              <a:rPr lang="en-US" dirty="0"/>
              <a:t>High-scale </a:t>
            </a:r>
            <a:r>
              <a:rPr lang="en-US" dirty="0" err="1"/>
              <a:t>stateful</a:t>
            </a:r>
            <a:r>
              <a:rPr lang="en-US" dirty="0"/>
              <a:t> system needs partitions with replicas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40882"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1/12/2017 11:17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95711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dirty="0"/>
              <a:t>Enterprises are typically organized in one of two ways:</a:t>
            </a:r>
          </a:p>
          <a:p>
            <a:pPr rtl="0" fontAlgn="ctr"/>
            <a:endParaRPr lang="en-US" dirty="0"/>
          </a:p>
          <a:p>
            <a:r>
              <a:rPr lang="en-US" dirty="0"/>
              <a:t>Traditional</a:t>
            </a:r>
          </a:p>
          <a:p>
            <a:pPr lvl="1"/>
            <a:r>
              <a:rPr lang="en-US" dirty="0"/>
              <a:t>Large teams</a:t>
            </a:r>
          </a:p>
          <a:p>
            <a:pPr lvl="1"/>
            <a:r>
              <a:rPr lang="en-US" dirty="0"/>
              <a:t>Independent developer and operations teams</a:t>
            </a:r>
          </a:p>
          <a:p>
            <a:pPr lvl="1"/>
            <a:r>
              <a:rPr lang="en-US" dirty="0"/>
              <a:t>Strong dependencies</a:t>
            </a:r>
          </a:p>
          <a:p>
            <a:pPr lvl="1"/>
            <a:r>
              <a:rPr lang="en-US" dirty="0"/>
              <a:t>Lots of meetings</a:t>
            </a:r>
          </a:p>
          <a:p>
            <a:r>
              <a:rPr lang="en-US" dirty="0"/>
              <a:t>Modern</a:t>
            </a:r>
          </a:p>
          <a:p>
            <a:pPr lvl="1"/>
            <a:r>
              <a:rPr lang="en-US" dirty="0"/>
              <a:t>Small teams</a:t>
            </a:r>
          </a:p>
          <a:p>
            <a:pPr lvl="1"/>
            <a:r>
              <a:rPr lang="en-US" dirty="0"/>
              <a:t>Devops</a:t>
            </a:r>
          </a:p>
          <a:p>
            <a:pPr lvl="1"/>
            <a:r>
              <a:rPr lang="en-US" dirty="0"/>
              <a:t>Slack</a:t>
            </a:r>
          </a:p>
          <a:p>
            <a:r>
              <a:rPr lang="en-US" dirty="0"/>
              <a:t>Conways Law</a:t>
            </a:r>
          </a:p>
          <a:p>
            <a:pPr lvl="1"/>
            <a:r>
              <a:rPr lang="en-US" dirty="0"/>
              <a:t>Designs mirror the communication structure of organizations</a:t>
            </a:r>
          </a:p>
          <a:p>
            <a:pPr lvl="1" rtl="0" fontAlgn="ctr"/>
            <a:endParaRPr lang="en-US" dirty="0"/>
          </a:p>
          <a:p>
            <a:pPr rtl="0"/>
            <a:r>
              <a:rPr lang="en-US" dirty="0">
                <a:effectLst/>
              </a:rPr>
              <a:t>organizations which design systems ... are constrained to produce designs which are copies of the communication </a:t>
            </a:r>
            <a:r>
              <a:rPr lang="en-US" dirty="0">
                <a:effectLst/>
                <a:hlinkClick r:id="rId3" tooltip="Organizational structure"/>
              </a:rPr>
              <a:t>structures</a:t>
            </a:r>
            <a:r>
              <a:rPr lang="en-US" dirty="0">
                <a:effectLst/>
              </a:rPr>
              <a:t> of these organizations</a:t>
            </a:r>
          </a:p>
          <a:p>
            <a:pPr rtl="0"/>
            <a:r>
              <a:rPr lang="en-US" i="1" dirty="0">
                <a:effectLst/>
              </a:rPr>
              <a:t>— M. Conway</a:t>
            </a:r>
            <a:endParaRPr lang="en-US" dirty="0">
              <a:effectLst/>
            </a:endParaRPr>
          </a:p>
          <a:p>
            <a:pPr lvl="1" rtl="0" fontAlgn="ctr"/>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40882"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1/12/2017 11:17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67657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ctr"/>
            <a:r>
              <a:rPr lang="en-US" dirty="0">
                <a:effectLst/>
              </a:rPr>
              <a:t>The basic thesis of this article is that organizations which design systems (in the broad sense used here) are constrained to produce designs which are copies of the communication structures of these organizations. We have seen that this fact has important implications for the management of system design. Primarily, we have found a criterion for the structuring of design organizations: a design effort should be organized according to the need for communication.</a:t>
            </a:r>
            <a:br>
              <a:rPr lang="en-US" dirty="0">
                <a:effectLst/>
              </a:rPr>
            </a:br>
            <a:endParaRPr lang="en-US" dirty="0"/>
          </a:p>
          <a:p>
            <a:pPr lvl="0" rtl="0" fontAlgn="ctr"/>
            <a:r>
              <a:rPr lang="en-US" dirty="0"/>
              <a:t>http://www.melconway.com/Home/Committees_Paper.html</a:t>
            </a:r>
          </a:p>
          <a:p>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6104239-5842-467B-A09D-4193CE28CF54}"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Footer Placeholder 9"/>
          <p:cNvSpPr>
            <a:spLocks noGrp="1"/>
          </p:cNvSpPr>
          <p:nvPr>
            <p:ph type="ftr" sz="quarter" idx="14"/>
          </p:nvPr>
        </p:nvSpPr>
        <p:spPr/>
        <p:txBody>
          <a:bodyPr/>
          <a:lstStyle/>
          <a:p>
            <a:pPr marL="0" marR="0" lvl="0" indent="0" defTabSz="940882"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6246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produce smaller, more flexible services that when composed are a larger solution.</a:t>
            </a:r>
          </a:p>
          <a:p>
            <a:endParaRPr lang="en-US" dirty="0"/>
          </a:p>
          <a:p>
            <a:r>
              <a:rPr lang="en-US" dirty="0"/>
              <a:t>What do we need to host those shiny new bits?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40882"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1/12/2017 11:17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3960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dirty="0"/>
              <a:t>Service Fabric Comparison</a:t>
            </a:r>
          </a:p>
          <a:p>
            <a:pPr lvl="1" rtl="0" fontAlgn="ctr"/>
            <a:r>
              <a:rPr lang="en-US" dirty="0"/>
              <a:t>Docker Swarm</a:t>
            </a:r>
          </a:p>
          <a:p>
            <a:pPr lvl="1" rtl="0" fontAlgn="ctr"/>
            <a:r>
              <a:rPr lang="en-US" dirty="0"/>
              <a:t>Kubernetes</a:t>
            </a:r>
          </a:p>
          <a:p>
            <a:pPr lvl="1" rtl="0" fontAlgn="ctr"/>
            <a:r>
              <a:rPr lang="en-US" dirty="0"/>
              <a:t>Mesos DC/OS</a:t>
            </a:r>
          </a:p>
          <a:p>
            <a:pPr lvl="1" rtl="0" fontAlgn="ctr"/>
            <a:r>
              <a:rPr lang="en-US" dirty="0"/>
              <a:t>Azure Service Fabric</a:t>
            </a:r>
          </a:p>
          <a:p>
            <a:pPr lvl="1" rtl="0" fontAlgn="ctr"/>
            <a:endParaRPr lang="en-US" dirty="0"/>
          </a:p>
          <a:p>
            <a:pPr lvl="1" rtl="0" fontAlgn="ctr"/>
            <a:endParaRPr lang="en-US" dirty="0"/>
          </a:p>
          <a:p>
            <a:pPr marL="109306" lvl="1" indent="0" rtl="0" fontAlgn="ctr">
              <a:buNone/>
            </a:pPr>
            <a:r>
              <a:rPr lang="en-US" dirty="0"/>
              <a:t>https://azurecomcdn.azureedge.net/cvt-9dec20136a2d6657f9348c8cdd789f47f3a0bc04ef495ad8d75c8cd171adbe0a/images/page/services/container-service/03-scale.png</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0882"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1/12/2017 11:17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3362185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31.jpg"/><Relationship Id="rId1" Type="http://schemas.openxmlformats.org/officeDocument/2006/relationships/slideMaster" Target="../slideMasters/slideMaster5.xml"/><Relationship Id="rId4" Type="http://schemas.openxmlformats.org/officeDocument/2006/relationships/image" Target="../media/image3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2" name="TextBox 1"/>
          <p:cNvSpPr txBox="1"/>
          <p:nvPr userDrawn="1"/>
        </p:nvSpPr>
        <p:spPr>
          <a:xfrm>
            <a:off x="283308" y="5954047"/>
            <a:ext cx="1511554"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a:t>
            </a:r>
            <a:r>
              <a:rPr lang="en-US" sz="2353" dirty="0" err="1">
                <a:gradFill>
                  <a:gsLst>
                    <a:gs pos="2917">
                      <a:schemeClr val="tx1"/>
                    </a:gs>
                    <a:gs pos="30000">
                      <a:schemeClr val="tx1"/>
                    </a:gs>
                  </a:gsLst>
                  <a:lin ang="5400000" scaled="0"/>
                </a:gradFill>
              </a:rPr>
              <a:t>StirTrek</a:t>
            </a:r>
            <a:endParaRPr lang="en-US" sz="2353"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58255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4585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850854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6204908"/>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229336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303837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728996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3705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356199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672456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571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521585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87326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992255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3184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5991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5604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3863363"/>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76409994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33160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409321325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2250104"/>
          </a:xfrm>
        </p:spPr>
        <p:txBody>
          <a:bodyPr>
            <a:spAutoFit/>
          </a:bodyPr>
          <a:lstStyle>
            <a:lvl1pPr marL="0" indent="0">
              <a:buClr>
                <a:schemeClr val="bg1"/>
              </a:buClr>
              <a:buFontTx/>
              <a:buNone/>
              <a:defRPr>
                <a:solidFill>
                  <a:srgbClr val="0072C6"/>
                </a:solidFill>
              </a:defRPr>
            </a:lvl1pPr>
            <a:lvl2pPr marL="572058" indent="-236285">
              <a:buClr>
                <a:schemeClr val="bg1"/>
              </a:buClr>
              <a:buFont typeface="Symbol" panose="05050102010706020507" pitchFamily="18" charset="2"/>
              <a:buChar char="-"/>
              <a:defRPr/>
            </a:lvl2pPr>
            <a:lvl3pPr marL="783471" indent="-223849">
              <a:buClr>
                <a:schemeClr val="bg1"/>
              </a:buClr>
              <a:buFont typeface="Segoe UI" panose="020B0502040204020203" pitchFamily="34" charset="0"/>
              <a:buChar char="&gt;"/>
              <a:defRPr sz="2350"/>
            </a:lvl3pPr>
            <a:lvl4pPr marL="1007319" indent="-223849">
              <a:buClr>
                <a:schemeClr val="bg1"/>
              </a:buClr>
              <a:buFont typeface="Segoe UI" panose="020B0502040204020203" pitchFamily="34" charset="0"/>
              <a:buChar char="-"/>
              <a:defRPr sz="1959"/>
            </a:lvl4pPr>
            <a:lvl5pPr marL="1231168" indent="-223849">
              <a:buClr>
                <a:schemeClr val="bg1"/>
              </a:buClr>
              <a:buFont typeface="Arial" panose="020B0604020202020204" pitchFamily="34" charset="0"/>
              <a:buChar char="•"/>
              <a:defRPr sz="195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784078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4"/>
          <a:stretch>
            <a:fillRect/>
          </a:stretch>
        </p:blipFill>
        <p:spPr>
          <a:xfrm>
            <a:off x="4733984" y="484298"/>
            <a:ext cx="6995026" cy="1300000"/>
          </a:xfrm>
          <a:prstGeom prst="rect">
            <a:avLst/>
          </a:prstGeom>
        </p:spPr>
      </p:pic>
    </p:spTree>
    <p:extLst>
      <p:ext uri="{BB962C8B-B14F-4D97-AF65-F5344CB8AC3E}">
        <p14:creationId xmlns:p14="http://schemas.microsoft.com/office/powerpoint/2010/main" val="1693664836"/>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3722939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dirty="0"/>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928910547"/>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437881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4942483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595849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076396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625525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40274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509606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503522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467694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638782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302560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011259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4125459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553935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43860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483486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3262153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834113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8874963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462167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5672058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954909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27125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9011699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470131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41522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796569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extLst>
                <a:ext uri="{28A0092B-C50C-407E-A947-70E740481C1C}">
                  <a14:useLocalDpi xmlns:a14="http://schemas.microsoft.com/office/drawing/2010/main" val="0"/>
                </a:ext>
              </a:extLst>
            </a:blip>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5738930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2362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0635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9" name="TextBox 8"/>
          <p:cNvSpPr txBox="1"/>
          <p:nvPr userDrawn="1"/>
        </p:nvSpPr>
        <p:spPr>
          <a:xfrm>
            <a:off x="283308" y="5954047"/>
            <a:ext cx="1963472"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a:t>
            </a:r>
            <a:r>
              <a:rPr lang="en-US" sz="2353" dirty="0" err="1">
                <a:gradFill>
                  <a:gsLst>
                    <a:gs pos="2917">
                      <a:schemeClr val="tx1"/>
                    </a:gs>
                    <a:gs pos="30000">
                      <a:schemeClr val="tx1"/>
                    </a:gs>
                  </a:gsLst>
                  <a:lin ang="5400000" scaled="0"/>
                </a:gradFill>
              </a:rPr>
              <a:t>CodeMash</a:t>
            </a:r>
            <a:endParaRPr lang="en-US" sz="2353"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9254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auto">
          <a:xfrm>
            <a:off x="0" y="0"/>
            <a:ext cx="12191999" cy="11973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baseline="0">
                <a:solidFill>
                  <a:schemeClr val="bg1"/>
                </a:solidFill>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8475812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15811389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50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Gray diagra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465223" y="1928037"/>
            <a:ext cx="6743528" cy="4601101"/>
          </a:xfrm>
          <a:prstGeom prst="rect">
            <a:avLst/>
          </a:prstGeom>
          <a:solidFill>
            <a:srgbClr val="FFFFFF">
              <a:lumMod val="95000"/>
            </a:srgbClr>
          </a:solidFill>
          <a:ln w="63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330" rtl="0"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sp>
        <p:nvSpPr>
          <p:cNvPr id="7" name="Text Placeholder 6"/>
          <p:cNvSpPr>
            <a:spLocks noGrp="1"/>
          </p:cNvSpPr>
          <p:nvPr>
            <p:ph type="body" sz="quarter" idx="11"/>
          </p:nvPr>
        </p:nvSpPr>
        <p:spPr>
          <a:xfrm>
            <a:off x="7457933" y="1956555"/>
            <a:ext cx="4045743" cy="4572582"/>
          </a:xfrm>
        </p:spPr>
        <p:txBody>
          <a:bodyPr>
            <a:normAutofit/>
          </a:bodyPr>
          <a:lstStyle>
            <a:lvl1pPr>
              <a:buClr>
                <a:srgbClr val="0078D7"/>
              </a:buClr>
              <a:defRPr sz="2400"/>
            </a:lvl1pPr>
            <a:lvl2pPr>
              <a:buClr>
                <a:srgbClr val="0078D7"/>
              </a:buClr>
              <a:defRPr sz="1800"/>
            </a:lvl2pPr>
            <a:lvl3pPr>
              <a:buClr>
                <a:srgbClr val="0078D7"/>
              </a:buClr>
              <a:defRPr sz="1600"/>
            </a:lvl3pPr>
            <a:lvl4pPr>
              <a:buClr>
                <a:srgbClr val="0078D7"/>
              </a:buClr>
              <a:defRPr sz="1400"/>
            </a:lvl4pPr>
            <a:lvl5pPr>
              <a:buClr>
                <a:srgbClr val="0078D7"/>
              </a:buCl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2440755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ue left bulleted">
    <p:spTree>
      <p:nvGrpSpPr>
        <p:cNvPr id="1" name=""/>
        <p:cNvGrpSpPr/>
        <p:nvPr/>
      </p:nvGrpSpPr>
      <p:grpSpPr>
        <a:xfrm>
          <a:off x="0" y="0"/>
          <a:ext cx="0" cy="0"/>
          <a:chOff x="0" y="0"/>
          <a:chExt cx="0" cy="0"/>
        </a:xfrm>
      </p:grpSpPr>
      <p:sp>
        <p:nvSpPr>
          <p:cNvPr id="4" name="Rectangle 3"/>
          <p:cNvSpPr>
            <a:spLocks noChangeAspect="1"/>
          </p:cNvSpPr>
          <p:nvPr userDrawn="1"/>
        </p:nvSpPr>
        <p:spPr bwMode="auto">
          <a:xfrm>
            <a:off x="1" y="0"/>
            <a:ext cx="5647787" cy="6858000"/>
          </a:xfrm>
          <a:prstGeom prst="rect">
            <a:avLst/>
          </a:prstGeom>
          <a:solidFill>
            <a:srgbClr val="0078D7"/>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811" rIns="0" bIns="46630" numCol="1" rtlCol="0" anchor="t"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p:cNvSpPr>
            <a:spLocks noGrp="1"/>
          </p:cNvSpPr>
          <p:nvPr>
            <p:ph type="title"/>
          </p:nvPr>
        </p:nvSpPr>
        <p:spPr>
          <a:xfrm>
            <a:off x="325130" y="310848"/>
            <a:ext cx="5173253" cy="1644227"/>
          </a:xfrm>
        </p:spPr>
        <p:txBody>
          <a:bodyPr anchor="t"/>
          <a:lstStyle>
            <a:lvl1pPr>
              <a:defRPr sz="4800">
                <a:solidFill>
                  <a:schemeClr val="bg1"/>
                </a:solidFill>
              </a:defRPr>
            </a:lvl1pPr>
          </a:lstStyle>
          <a:p>
            <a:r>
              <a:rPr lang="en-US" dirty="0"/>
              <a:t>Click to edit Master title style</a:t>
            </a:r>
          </a:p>
        </p:txBody>
      </p:sp>
      <p:sp>
        <p:nvSpPr>
          <p:cNvPr id="7" name="Text Placeholder 6"/>
          <p:cNvSpPr>
            <a:spLocks noGrp="1"/>
          </p:cNvSpPr>
          <p:nvPr>
            <p:ph type="body" sz="quarter" idx="10"/>
          </p:nvPr>
        </p:nvSpPr>
        <p:spPr>
          <a:xfrm>
            <a:off x="7180973" y="901129"/>
            <a:ext cx="4272176" cy="1813189"/>
          </a:xfrm>
        </p:spPr>
        <p:txBody>
          <a:bodyPr/>
          <a:lstStyle>
            <a:lvl1pPr>
              <a:buClr>
                <a:srgbClr val="0078D7"/>
              </a:buClr>
              <a:defRPr sz="2800"/>
            </a:lvl1pPr>
            <a:lvl2pPr>
              <a:buClr>
                <a:srgbClr val="0078D7"/>
              </a:buClr>
              <a:defRPr sz="2000"/>
            </a:lvl2pPr>
            <a:lvl3pPr>
              <a:buClr>
                <a:srgbClr val="0078D7"/>
              </a:buClr>
              <a:defRPr sz="1800"/>
            </a:lvl3pPr>
            <a:lvl4pPr>
              <a:buClr>
                <a:srgbClr val="0078D7"/>
              </a:buClr>
              <a:defRPr sz="1600"/>
            </a:lvl4pPr>
            <a:lvl5pPr>
              <a:buClr>
                <a:srgbClr val="0078D7"/>
              </a:buCl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264332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5"/>
            <a:ext cx="11151917" cy="747897"/>
          </a:xfrm>
        </p:spPr>
        <p:txBody>
          <a:bodyPr/>
          <a:lstStyle>
            <a:lvl1pPr algn="l" defTabSz="914066" rtl="0" eaLnBrk="1" latinLnBrk="0" hangingPunct="1">
              <a:lnSpc>
                <a:spcPct val="90000"/>
              </a:lnSpc>
              <a:spcBef>
                <a:spcPct val="0"/>
              </a:spcBef>
              <a:buNone/>
              <a:defRPr lang="en-US" sz="5399"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4" name="Content Placeholder 3"/>
          <p:cNvSpPr>
            <a:spLocks noGrp="1"/>
          </p:cNvSpPr>
          <p:nvPr>
            <p:ph sz="quarter" idx="10"/>
          </p:nvPr>
        </p:nvSpPr>
        <p:spPr>
          <a:xfrm>
            <a:off x="519248" y="1463676"/>
            <a:ext cx="11158587" cy="2055306"/>
          </a:xfrm>
        </p:spPr>
        <p:txBody>
          <a:bodyPr>
            <a:spAutoFit/>
          </a:bodyPr>
          <a:lstStyle>
            <a:lvl1pPr marL="0" indent="0">
              <a:buFontTx/>
              <a:buNone/>
              <a:defRPr/>
            </a:lvl1pPr>
            <a:lvl2pPr marL="460226" indent="0">
              <a:buFontTx/>
              <a:buNone/>
              <a:defRPr/>
            </a:lvl2pPr>
            <a:lvl3pPr marL="914104" indent="0">
              <a:buFontTx/>
              <a:buNone/>
              <a:defRPr/>
            </a:lvl3pPr>
            <a:lvl4pPr marL="1369568" indent="0">
              <a:buFontTx/>
              <a:buNone/>
              <a:defRPr/>
            </a:lvl4pPr>
            <a:lvl5pPr marL="1836141"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642540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309333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6"/>
            </a:lvl1pPr>
          </a:lstStyle>
          <a:p>
            <a:r>
              <a:rPr lang="en-US" dirty="0"/>
              <a:t>Video</a:t>
            </a:r>
          </a:p>
        </p:txBody>
      </p:sp>
    </p:spTree>
    <p:extLst>
      <p:ext uri="{BB962C8B-B14F-4D97-AF65-F5344CB8AC3E}">
        <p14:creationId xmlns:p14="http://schemas.microsoft.com/office/powerpoint/2010/main" val="36604321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5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6"/>
            </a:lvl1pPr>
          </a:lstStyle>
          <a:p>
            <a:r>
              <a:rPr lang="en-US" dirty="0"/>
              <a:t>Demo</a:t>
            </a:r>
          </a:p>
        </p:txBody>
      </p:sp>
    </p:spTree>
    <p:extLst>
      <p:ext uri="{BB962C8B-B14F-4D97-AF65-F5344CB8AC3E}">
        <p14:creationId xmlns:p14="http://schemas.microsoft.com/office/powerpoint/2010/main" val="158549386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39"/>
            <a:ext cx="11034445" cy="2387600"/>
          </a:xfrm>
        </p:spPr>
        <p:txBody>
          <a:bodyPr anchor="b">
            <a:noAutofit/>
          </a:bodyPr>
          <a:lstStyle>
            <a:lvl1pPr algn="l">
              <a:defRPr sz="23893">
                <a:solidFill>
                  <a:schemeClr val="bg1"/>
                </a:solidFill>
              </a:defRPr>
            </a:lvl1pPr>
          </a:lstStyle>
          <a:p>
            <a:r>
              <a:rPr lang="en-US" dirty="0"/>
              <a:t>web</a:t>
            </a:r>
          </a:p>
        </p:txBody>
      </p:sp>
    </p:spTree>
    <p:extLst>
      <p:ext uri="{BB962C8B-B14F-4D97-AF65-F5344CB8AC3E}">
        <p14:creationId xmlns:p14="http://schemas.microsoft.com/office/powerpoint/2010/main" val="317935885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16745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9"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1999"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358156601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9" y="416497"/>
            <a:ext cx="11079822" cy="922110"/>
          </a:xfrm>
        </p:spPr>
        <p:txBody>
          <a:bodyPr>
            <a:normAutofit/>
          </a:bodyPr>
          <a:lstStyle>
            <a:lvl1pPr>
              <a:defRPr sz="4399"/>
            </a:lvl1pPr>
          </a:lstStyle>
          <a:p>
            <a:r>
              <a:rPr lang="en-US"/>
              <a:t>Click to edit Master title style</a:t>
            </a:r>
          </a:p>
        </p:txBody>
      </p:sp>
    </p:spTree>
    <p:extLst>
      <p:ext uri="{BB962C8B-B14F-4D97-AF65-F5344CB8AC3E}">
        <p14:creationId xmlns:p14="http://schemas.microsoft.com/office/powerpoint/2010/main" val="290375028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602" y="193596"/>
            <a:ext cx="9860610" cy="720807"/>
          </a:xfrm>
          <a:noFill/>
        </p:spPr>
        <p:txBody>
          <a:bodyPr lIns="143407" tIns="89629" rIns="143407" bIns="89629" anchor="t" anchorCtr="0">
            <a:normAutofit/>
          </a:bodyPr>
          <a:lstStyle>
            <a:lvl1pPr>
              <a:defRPr sz="3999" spc="-98" baseline="0">
                <a:solidFill>
                  <a:srgbClr val="00B0F0"/>
                </a:solidFill>
              </a:defRPr>
            </a:lvl1pPr>
          </a:lstStyle>
          <a:p>
            <a:r>
              <a:rPr lang="en-US" dirty="0"/>
              <a:t>Presentation title</a:t>
            </a:r>
          </a:p>
        </p:txBody>
      </p:sp>
      <p:grpSp>
        <p:nvGrpSpPr>
          <p:cNvPr id="28" name="Group 27"/>
          <p:cNvGrpSpPr/>
          <p:nvPr userDrawn="1"/>
        </p:nvGrpSpPr>
        <p:grpSpPr>
          <a:xfrm>
            <a:off x="278570" y="1101812"/>
            <a:ext cx="11619406"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defTabSz="914126"/>
              <a:endParaRPr lang="en-US" sz="1200" dirty="0" err="1">
                <a:solidFill>
                  <a:srgbClr val="FFFFFF"/>
                </a:solidFill>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7576578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0" baseline="0">
                <a:latin typeface="+mn-lt"/>
              </a:defRPr>
            </a:lvl1pPr>
          </a:lstStyle>
          <a:p>
            <a:pPr lvl="0"/>
            <a:r>
              <a:rPr lang="en-US" dirty="0"/>
              <a:t>Click to edit Master text styles</a:t>
            </a:r>
          </a:p>
        </p:txBody>
      </p:sp>
      <p:sp>
        <p:nvSpPr>
          <p:cNvPr id="2" name="Title 1"/>
          <p:cNvSpPr>
            <a:spLocks noGrp="1"/>
          </p:cNvSpPr>
          <p:nvPr>
            <p:ph type="title"/>
          </p:nvPr>
        </p:nvSpPr>
        <p:spPr>
          <a:xfrm>
            <a:off x="269240" y="2084173"/>
            <a:ext cx="11653522" cy="894996"/>
          </a:xfrm>
        </p:spPr>
        <p:txBody>
          <a:bodyPr/>
          <a:lstStyle>
            <a:lvl1pPr>
              <a:defRPr sz="5292"/>
            </a:lvl1pPr>
          </a:lstStyle>
          <a:p>
            <a:r>
              <a:rPr lang="en-US" dirty="0"/>
              <a:t>Click to edit Master title style</a:t>
            </a:r>
          </a:p>
        </p:txBody>
      </p:sp>
    </p:spTree>
    <p:extLst>
      <p:ext uri="{BB962C8B-B14F-4D97-AF65-F5344CB8AC3E}">
        <p14:creationId xmlns:p14="http://schemas.microsoft.com/office/powerpoint/2010/main" val="40171121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4" name="Content Placeholder 3"/>
          <p:cNvSpPr>
            <a:spLocks noGrp="1"/>
          </p:cNvSpPr>
          <p:nvPr>
            <p:ph sz="quarter" idx="10"/>
          </p:nvPr>
        </p:nvSpPr>
        <p:spPr>
          <a:xfrm>
            <a:off x="519248" y="1463676"/>
            <a:ext cx="11158586" cy="2343206"/>
          </a:xfrm>
        </p:spPr>
        <p:txBody>
          <a:bodyPr>
            <a:spAutoFit/>
          </a:bodyPr>
          <a:lstStyle>
            <a:lvl1pPr marL="0" indent="0">
              <a:buFontTx/>
              <a:buNone/>
              <a:defRPr/>
            </a:lvl1pPr>
            <a:lvl2pPr marL="460237" indent="0">
              <a:buFontTx/>
              <a:buNone/>
              <a:defRPr/>
            </a:lvl2pPr>
            <a:lvl3pPr marL="914126" indent="0">
              <a:buFontTx/>
              <a:buNone/>
              <a:defRPr/>
            </a:lvl3pPr>
            <a:lvl4pPr marL="1369602" indent="0">
              <a:buFontTx/>
              <a:buNone/>
              <a:defRPr/>
            </a:lvl4pPr>
            <a:lvl5pPr marL="1836187"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071482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010289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7924030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1663940"/>
            <a:ext cx="10757098" cy="4902995"/>
          </a:xfrm>
        </p:spPr>
        <p:txBody>
          <a:bodyPr/>
          <a:lstStyle>
            <a:lvl1pPr>
              <a:defRPr sz="2548">
                <a:gradFill>
                  <a:gsLst>
                    <a:gs pos="1250">
                      <a:schemeClr val="tx1"/>
                    </a:gs>
                    <a:gs pos="100000">
                      <a:schemeClr val="tx1"/>
                    </a:gs>
                  </a:gsLst>
                  <a:lin ang="5400000" scaled="0"/>
                </a:gradFill>
                <a:latin typeface="+mn-lt"/>
              </a:defRPr>
            </a:lvl1pPr>
            <a:lvl2pPr>
              <a:defRPr sz="2352"/>
            </a:lvl2pPr>
            <a:lvl3pPr>
              <a:defRPr sz="1960"/>
            </a:lvl3pPr>
            <a:lvl4pPr>
              <a:defRPr sz="1764"/>
            </a:lvl4pPr>
            <a:lvl5pPr>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00998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rgbClr val="00188F"/>
                </a:solidFill>
              </a:defRPr>
            </a:lvl1pPr>
            <a:lvl2pPr marL="0" indent="0">
              <a:buFontTx/>
              <a:buNone/>
              <a:defRPr sz="1961"/>
            </a:lvl2pPr>
            <a:lvl3pPr marL="224068" indent="0">
              <a:buNone/>
              <a:defRPr/>
            </a:lvl3pPr>
            <a:lvl4pPr marL="448135" indent="0">
              <a:buNone/>
              <a:defRPr/>
            </a:lvl4pPr>
            <a:lvl5pPr marL="67220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255118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4572927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03631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with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1999" cy="6858000"/>
          </a:xfrm>
          <a:prstGeom prst="rect">
            <a:avLst/>
          </a:prstGeom>
        </p:spPr>
      </p:pic>
      <p:sp>
        <p:nvSpPr>
          <p:cNvPr id="6" name="Rectangle 5"/>
          <p:cNvSpPr/>
          <p:nvPr userDrawn="1"/>
        </p:nvSpPr>
        <p:spPr>
          <a:xfrm>
            <a:off x="0" y="0"/>
            <a:ext cx="4114800"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275423"/>
            <a:ext cx="3886200" cy="3616381"/>
          </a:xfrm>
          <a:noFill/>
        </p:spPr>
        <p:txBody>
          <a:bodyPr vert="horz" lIns="137160" tIns="91440" rIns="137160" bIns="0" rtlCol="0" anchor="b" anchorCtr="0">
            <a:normAutofit/>
          </a:bodyPr>
          <a:lstStyle>
            <a:lvl1pPr algn="l">
              <a:defRPr lang="en-US" sz="4800" b="1" spc="-100" baseline="0" dirty="0">
                <a:solidFill>
                  <a:schemeClr val="accent4"/>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1"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14" indent="0">
              <a:buNone/>
              <a:defRPr sz="2000">
                <a:solidFill>
                  <a:schemeClr val="bg1"/>
                </a:solidFill>
              </a:defRPr>
            </a:lvl2pPr>
            <a:lvl3pPr marL="588348" indent="0">
              <a:buNone/>
              <a:defRPr sz="2000">
                <a:solidFill>
                  <a:schemeClr val="bg1"/>
                </a:solidFill>
              </a:defRPr>
            </a:lvl3pPr>
            <a:lvl4pPr marL="869962" indent="0">
              <a:buNone/>
              <a:defRPr sz="2000">
                <a:solidFill>
                  <a:schemeClr val="bg1"/>
                </a:solidFill>
              </a:defRPr>
            </a:lvl4pPr>
            <a:lvl5pPr marL="1105300" indent="0">
              <a:buNone/>
              <a:defRPr sz="2000">
                <a:solidFill>
                  <a:schemeClr val="bg1"/>
                </a:solidFill>
              </a:defRPr>
            </a:lvl5pPr>
          </a:lstStyle>
          <a:p>
            <a:pPr lvl="0"/>
            <a:r>
              <a:rPr lang="en-US" dirty="0"/>
              <a:t>Speaker Name</a:t>
            </a:r>
          </a:p>
          <a:p>
            <a:pPr lvl="0"/>
            <a:r>
              <a:rPr lang="en-US" dirty="0"/>
              <a:t>Date</a:t>
            </a: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246659" y="7157487"/>
            <a:ext cx="1737792" cy="63906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6659" y="259381"/>
            <a:ext cx="1740540" cy="640080"/>
          </a:xfrm>
          <a:prstGeom prst="rect">
            <a:avLst/>
          </a:prstGeom>
        </p:spPr>
      </p:pic>
      <p:sp>
        <p:nvSpPr>
          <p:cNvPr id="5" name="Text Placeholder 4"/>
          <p:cNvSpPr>
            <a:spLocks noGrp="1"/>
          </p:cNvSpPr>
          <p:nvPr>
            <p:ph type="body" sz="quarter" idx="11"/>
          </p:nvPr>
        </p:nvSpPr>
        <p:spPr>
          <a:xfrm>
            <a:off x="228600" y="3891806"/>
            <a:ext cx="3886200" cy="1658120"/>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spTree>
    <p:extLst>
      <p:ext uri="{BB962C8B-B14F-4D97-AF65-F5344CB8AC3E}">
        <p14:creationId xmlns:p14="http://schemas.microsoft.com/office/powerpoint/2010/main" val="2123207089"/>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Title with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Rectangle 5"/>
          <p:cNvSpPr/>
          <p:nvPr userDrawn="1"/>
        </p:nvSpPr>
        <p:spPr>
          <a:xfrm>
            <a:off x="-1" y="0"/>
            <a:ext cx="412623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275423"/>
            <a:ext cx="3886200" cy="3616381"/>
          </a:xfrm>
          <a:noFill/>
        </p:spPr>
        <p:txBody>
          <a:bodyPr vert="horz" lIns="137160" tIns="91440" rIns="137160" bIns="0" rtlCol="0" anchor="b" anchorCtr="0">
            <a:normAutofit/>
          </a:bodyPr>
          <a:lstStyle>
            <a:lvl1pPr algn="l">
              <a:defRPr lang="en-US" sz="4400" b="1" spc="-100" baseline="0" dirty="0">
                <a:solidFill>
                  <a:schemeClr val="tx2"/>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1" y="5663820"/>
            <a:ext cx="3784600" cy="889380"/>
          </a:xfrm>
        </p:spPr>
        <p:txBody>
          <a:bodyPr lIns="137160" tIns="91440" rIns="137160" bIns="137160" anchor="b">
            <a:noAutofit/>
          </a:bodyPr>
          <a:lstStyle>
            <a:lvl1pPr marL="0" indent="0" algn="l">
              <a:spcBef>
                <a:spcPts val="0"/>
              </a:spcBef>
              <a:buNone/>
              <a:defRPr sz="1400">
                <a:solidFill>
                  <a:schemeClr val="tx1"/>
                </a:solidFill>
              </a:defRPr>
            </a:lvl1pPr>
            <a:lvl2pPr marL="281614" indent="0">
              <a:buNone/>
              <a:defRPr sz="2000">
                <a:solidFill>
                  <a:schemeClr val="bg1"/>
                </a:solidFill>
              </a:defRPr>
            </a:lvl2pPr>
            <a:lvl3pPr marL="588348" indent="0">
              <a:buNone/>
              <a:defRPr sz="2000">
                <a:solidFill>
                  <a:schemeClr val="bg1"/>
                </a:solidFill>
              </a:defRPr>
            </a:lvl3pPr>
            <a:lvl4pPr marL="869962" indent="0">
              <a:buNone/>
              <a:defRPr sz="2000">
                <a:solidFill>
                  <a:schemeClr val="bg1"/>
                </a:solidFill>
              </a:defRPr>
            </a:lvl4pPr>
            <a:lvl5pPr marL="1105300" indent="0">
              <a:buNone/>
              <a:defRPr sz="2000">
                <a:solidFill>
                  <a:schemeClr val="bg1"/>
                </a:solidFill>
              </a:defRPr>
            </a:lvl5pPr>
          </a:lstStyle>
          <a:p>
            <a:pPr lvl="0"/>
            <a:r>
              <a:rPr lang="en-US" dirty="0"/>
              <a:t>Speaker Name</a:t>
            </a:r>
          </a:p>
          <a:p>
            <a:pPr lvl="0"/>
            <a:r>
              <a:rPr lang="en-US" dirty="0"/>
              <a:t>Date</a:t>
            </a: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246659" y="7717368"/>
            <a:ext cx="1737792" cy="63906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6659" y="266700"/>
            <a:ext cx="1740540" cy="640080"/>
          </a:xfrm>
          <a:prstGeom prst="rect">
            <a:avLst/>
          </a:prstGeom>
        </p:spPr>
      </p:pic>
      <p:sp>
        <p:nvSpPr>
          <p:cNvPr id="5" name="Text Placeholder 4"/>
          <p:cNvSpPr>
            <a:spLocks noGrp="1"/>
          </p:cNvSpPr>
          <p:nvPr>
            <p:ph type="body" sz="quarter" idx="11"/>
          </p:nvPr>
        </p:nvSpPr>
        <p:spPr>
          <a:xfrm>
            <a:off x="228600" y="3891806"/>
            <a:ext cx="3886200" cy="1658120"/>
          </a:xfrm>
        </p:spPr>
        <p:txBody>
          <a:bodyPr lIns="137160" tIns="0" rIns="137160" bIns="137160">
            <a:noAutofit/>
          </a:bodyPr>
          <a:lstStyle>
            <a:lvl1pPr>
              <a:defRPr sz="2400" spc="-80" baseline="0">
                <a:solidFill>
                  <a:schemeClr val="tx1"/>
                </a:solidFill>
              </a:defRPr>
            </a:lvl1pPr>
          </a:lstStyle>
          <a:p>
            <a:pPr lvl="0"/>
            <a:r>
              <a:rPr lang="en-US"/>
              <a:t>Edit Master text styles</a:t>
            </a:r>
          </a:p>
        </p:txBody>
      </p:sp>
    </p:spTree>
    <p:extLst>
      <p:ext uri="{BB962C8B-B14F-4D97-AF65-F5344CB8AC3E}">
        <p14:creationId xmlns:p14="http://schemas.microsoft.com/office/powerpoint/2010/main" val="3400828843"/>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itle with illustra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91999" cy="6858000"/>
          </a:xfrm>
          <a:prstGeom prst="rect">
            <a:avLst/>
          </a:prstGeom>
        </p:spPr>
      </p:pic>
      <p:sp>
        <p:nvSpPr>
          <p:cNvPr id="6" name="Rectangle 5"/>
          <p:cNvSpPr/>
          <p:nvPr userDrawn="1"/>
        </p:nvSpPr>
        <p:spPr>
          <a:xfrm>
            <a:off x="0" y="0"/>
            <a:ext cx="41148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275424"/>
            <a:ext cx="3886200" cy="3616380"/>
          </a:xfrm>
          <a:noFill/>
        </p:spPr>
        <p:txBody>
          <a:bodyPr vert="horz" lIns="137160" tIns="91440" rIns="137160" bIns="0" rtlCol="0" anchor="b" anchorCtr="0">
            <a:normAutofit/>
          </a:bodyPr>
          <a:lstStyle>
            <a:lvl1pPr algn="l">
              <a:defRPr lang="en-US" sz="4400" b="1" spc="-100" baseline="0" dirty="0">
                <a:solidFill>
                  <a:schemeClr val="tx2"/>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1" y="5663820"/>
            <a:ext cx="3784600" cy="889380"/>
          </a:xfrm>
        </p:spPr>
        <p:txBody>
          <a:bodyPr lIns="137160" tIns="91440" rIns="137160" bIns="137160" anchor="b">
            <a:noAutofit/>
          </a:bodyPr>
          <a:lstStyle>
            <a:lvl1pPr marL="0" indent="0" algn="l">
              <a:spcBef>
                <a:spcPts val="0"/>
              </a:spcBef>
              <a:buNone/>
              <a:defRPr sz="1400">
                <a:solidFill>
                  <a:schemeClr val="tx1"/>
                </a:solidFill>
              </a:defRPr>
            </a:lvl1pPr>
            <a:lvl2pPr marL="281614" indent="0">
              <a:buNone/>
              <a:defRPr sz="2000">
                <a:solidFill>
                  <a:schemeClr val="bg1"/>
                </a:solidFill>
              </a:defRPr>
            </a:lvl2pPr>
            <a:lvl3pPr marL="588348" indent="0">
              <a:buNone/>
              <a:defRPr sz="2000">
                <a:solidFill>
                  <a:schemeClr val="bg1"/>
                </a:solidFill>
              </a:defRPr>
            </a:lvl3pPr>
            <a:lvl4pPr marL="869962" indent="0">
              <a:buNone/>
              <a:defRPr sz="2000">
                <a:solidFill>
                  <a:schemeClr val="bg1"/>
                </a:solidFill>
              </a:defRPr>
            </a:lvl4pPr>
            <a:lvl5pPr marL="1105300" indent="0">
              <a:buNone/>
              <a:defRPr sz="2000">
                <a:solidFill>
                  <a:schemeClr val="bg1"/>
                </a:solidFill>
              </a:defRPr>
            </a:lvl5pPr>
          </a:lstStyle>
          <a:p>
            <a:pPr lvl="0"/>
            <a:r>
              <a:rPr lang="en-US" dirty="0"/>
              <a:t>Speaker Name</a:t>
            </a:r>
          </a:p>
          <a:p>
            <a:pPr lvl="0"/>
            <a:r>
              <a:rPr lang="en-US" dirty="0"/>
              <a:t>Date</a:t>
            </a: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246659" y="5990748"/>
            <a:ext cx="1737792" cy="63906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
        <p:nvSpPr>
          <p:cNvPr id="5" name="Text Placeholder 4"/>
          <p:cNvSpPr>
            <a:spLocks noGrp="1"/>
          </p:cNvSpPr>
          <p:nvPr>
            <p:ph type="body" sz="quarter" idx="11"/>
          </p:nvPr>
        </p:nvSpPr>
        <p:spPr>
          <a:xfrm>
            <a:off x="228600" y="3886201"/>
            <a:ext cx="3886200" cy="1663724"/>
          </a:xfrm>
        </p:spPr>
        <p:txBody>
          <a:bodyPr lIns="137160" tIns="0" rIns="137160" bIns="137160">
            <a:noAutofit/>
          </a:bodyPr>
          <a:lstStyle>
            <a:lvl1pPr>
              <a:defRPr sz="2400" spc="-80" baseline="0">
                <a:solidFill>
                  <a:schemeClr val="tx1"/>
                </a:solidFill>
              </a:defRPr>
            </a:lvl1pPr>
          </a:lstStyle>
          <a:p>
            <a:pPr lvl="0"/>
            <a:r>
              <a:rPr lang="en-US"/>
              <a:t>Edit Master text styles</a:t>
            </a:r>
          </a:p>
        </p:txBody>
      </p:sp>
    </p:spTree>
    <p:extLst>
      <p:ext uri="{BB962C8B-B14F-4D97-AF65-F5344CB8AC3E}">
        <p14:creationId xmlns:p14="http://schemas.microsoft.com/office/powerpoint/2010/main" val="1637083450"/>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Title with photo">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1714"/>
            <a:ext cx="12188952" cy="6856286"/>
          </a:xfrm>
          <a:prstGeom prst="rect">
            <a:avLst/>
          </a:prstGeom>
        </p:spPr>
      </p:pic>
      <p:sp>
        <p:nvSpPr>
          <p:cNvPr id="6" name="Rectangle 5"/>
          <p:cNvSpPr/>
          <p:nvPr userDrawn="1"/>
        </p:nvSpPr>
        <p:spPr>
          <a:xfrm>
            <a:off x="1" y="0"/>
            <a:ext cx="4790114" cy="6858000"/>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1" y="1181101"/>
            <a:ext cx="4360178" cy="2705100"/>
          </a:xfrm>
          <a:noFill/>
        </p:spPr>
        <p:txBody>
          <a:bodyPr vert="horz" lIns="137160" tIns="91440" rIns="137160" bIns="0" rtlCol="0" anchor="b" anchorCtr="0">
            <a:noAutofit/>
          </a:bodyPr>
          <a:lstStyle>
            <a:lvl1pPr algn="l">
              <a:defRPr lang="en-US" sz="5399" b="1" spc="-100" baseline="0" dirty="0">
                <a:solidFill>
                  <a:schemeClr val="accent4"/>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1"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14" indent="0">
              <a:buNone/>
              <a:defRPr sz="2000">
                <a:solidFill>
                  <a:schemeClr val="bg1"/>
                </a:solidFill>
              </a:defRPr>
            </a:lvl2pPr>
            <a:lvl3pPr marL="588348" indent="0">
              <a:buNone/>
              <a:defRPr sz="2000">
                <a:solidFill>
                  <a:schemeClr val="bg1"/>
                </a:solidFill>
              </a:defRPr>
            </a:lvl3pPr>
            <a:lvl4pPr marL="869962" indent="0">
              <a:buNone/>
              <a:defRPr sz="2000">
                <a:solidFill>
                  <a:schemeClr val="bg1"/>
                </a:solidFill>
              </a:defRPr>
            </a:lvl4pPr>
            <a:lvl5pPr marL="1105300" indent="0">
              <a:buNone/>
              <a:defRPr sz="200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28601" y="3910501"/>
            <a:ext cx="4372395" cy="1766399"/>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7186055"/>
            <a:ext cx="1737792" cy="639069"/>
          </a:xfrm>
          <a:prstGeom prst="rect">
            <a:avLst/>
          </a:prstGeom>
        </p:spPr>
      </p:pic>
      <p:pic>
        <p:nvPicPr>
          <p:cNvPr id="11" name="Picture 10"/>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54473"/>
            <a:ext cx="1737792" cy="639069"/>
          </a:xfrm>
          <a:prstGeom prst="rect">
            <a:avLst/>
          </a:prstGeom>
        </p:spPr>
      </p:pic>
    </p:spTree>
    <p:extLst>
      <p:ext uri="{BB962C8B-B14F-4D97-AF65-F5344CB8AC3E}">
        <p14:creationId xmlns:p14="http://schemas.microsoft.com/office/powerpoint/2010/main" val="1465718310"/>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20" y="2"/>
            <a:ext cx="12199620" cy="6857999"/>
          </a:xfrm>
          <a:prstGeom prst="rect">
            <a:avLst/>
          </a:prstGeom>
        </p:spPr>
      </p:pic>
      <p:sp>
        <p:nvSpPr>
          <p:cNvPr id="6" name="Rectangle 5"/>
          <p:cNvSpPr/>
          <p:nvPr userDrawn="1"/>
        </p:nvSpPr>
        <p:spPr>
          <a:xfrm>
            <a:off x="-7619" y="0"/>
            <a:ext cx="6102033" cy="68580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1181101"/>
            <a:ext cx="5665258" cy="2705100"/>
          </a:xfrm>
          <a:noFill/>
        </p:spPr>
        <p:txBody>
          <a:bodyPr vert="horz" lIns="137160" tIns="137160" rIns="137160" bIns="0" rtlCol="0" anchor="b" anchorCtr="0">
            <a:noAutofit/>
          </a:bodyPr>
          <a:lstStyle>
            <a:lvl1pPr algn="l">
              <a:defRPr lang="en-US" sz="5399" b="1" spc="-100" baseline="0" dirty="0">
                <a:solidFill>
                  <a:schemeClr val="tx2"/>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1" y="5663820"/>
            <a:ext cx="3784600" cy="889380"/>
          </a:xfrm>
        </p:spPr>
        <p:txBody>
          <a:bodyPr lIns="137160" tIns="137160" rIns="137160" bIns="137160" anchor="b">
            <a:noAutofit/>
          </a:bodyPr>
          <a:lstStyle>
            <a:lvl1pPr marL="0" indent="0" algn="l">
              <a:spcBef>
                <a:spcPts val="0"/>
              </a:spcBef>
              <a:buNone/>
              <a:defRPr sz="1400">
                <a:solidFill>
                  <a:schemeClr val="tx1"/>
                </a:solidFill>
              </a:defRPr>
            </a:lvl1pPr>
            <a:lvl2pPr marL="281614" indent="0">
              <a:buNone/>
              <a:defRPr sz="2000">
                <a:solidFill>
                  <a:schemeClr val="bg1"/>
                </a:solidFill>
              </a:defRPr>
            </a:lvl2pPr>
            <a:lvl3pPr marL="588348" indent="0">
              <a:buNone/>
              <a:defRPr sz="2000">
                <a:solidFill>
                  <a:schemeClr val="bg1"/>
                </a:solidFill>
              </a:defRPr>
            </a:lvl3pPr>
            <a:lvl4pPr marL="869962" indent="0">
              <a:buNone/>
              <a:defRPr sz="2000">
                <a:solidFill>
                  <a:schemeClr val="bg1"/>
                </a:solidFill>
              </a:defRPr>
            </a:lvl4pPr>
            <a:lvl5pPr marL="1105300" indent="0">
              <a:buNone/>
              <a:defRPr sz="200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28601" y="3886201"/>
            <a:ext cx="5681132" cy="1663724"/>
          </a:xfrm>
        </p:spPr>
        <p:txBody>
          <a:bodyPr lIns="137160" tIns="0" rIns="137160" bIns="137160">
            <a:noAutofit/>
          </a:bodyPr>
          <a:lstStyle>
            <a:lvl1pPr>
              <a:defRPr sz="2400" spc="-80" baseline="0">
                <a:solidFill>
                  <a:schemeClr val="tx1"/>
                </a:solidFill>
              </a:defRPr>
            </a:lvl1pPr>
          </a:lstStyle>
          <a:p>
            <a:pPr lvl="0"/>
            <a:r>
              <a:rPr lang="en-US"/>
              <a:t>Edit Master text styles</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54473"/>
            <a:ext cx="1737792" cy="639069"/>
          </a:xfrm>
          <a:prstGeom prst="rect">
            <a:avLst/>
          </a:prstGeom>
        </p:spPr>
      </p:pic>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Tree>
    <p:extLst>
      <p:ext uri="{BB962C8B-B14F-4D97-AF65-F5344CB8AC3E}">
        <p14:creationId xmlns:p14="http://schemas.microsoft.com/office/powerpoint/2010/main" val="2518100524"/>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Title with illustration">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91999" cy="6858000"/>
          </a:xfrm>
          <a:prstGeom prst="rect">
            <a:avLst/>
          </a:prstGeom>
        </p:spPr>
      </p:pic>
      <p:sp>
        <p:nvSpPr>
          <p:cNvPr id="6" name="Rectangle 5"/>
          <p:cNvSpPr/>
          <p:nvPr userDrawn="1"/>
        </p:nvSpPr>
        <p:spPr>
          <a:xfrm>
            <a:off x="1" y="0"/>
            <a:ext cx="609441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1181101"/>
            <a:ext cx="5665258" cy="2705100"/>
          </a:xfrm>
          <a:noFill/>
        </p:spPr>
        <p:txBody>
          <a:bodyPr vert="horz" lIns="137160" tIns="137160" rIns="137160" bIns="0" rtlCol="0" anchor="b" anchorCtr="0">
            <a:noAutofit/>
          </a:bodyPr>
          <a:lstStyle>
            <a:lvl1pPr algn="l">
              <a:defRPr lang="en-US" sz="5399" b="1" spc="-100" baseline="0" dirty="0">
                <a:solidFill>
                  <a:schemeClr val="tx2"/>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1" y="5663820"/>
            <a:ext cx="3784600" cy="889380"/>
          </a:xfrm>
        </p:spPr>
        <p:txBody>
          <a:bodyPr lIns="137160" tIns="137160" rIns="137160" bIns="137160" anchor="b">
            <a:noAutofit/>
          </a:bodyPr>
          <a:lstStyle>
            <a:lvl1pPr marL="0" indent="0" algn="l">
              <a:spcBef>
                <a:spcPts val="0"/>
              </a:spcBef>
              <a:buNone/>
              <a:defRPr sz="1400">
                <a:solidFill>
                  <a:schemeClr val="tx1"/>
                </a:solidFill>
              </a:defRPr>
            </a:lvl1pPr>
            <a:lvl2pPr marL="281614" indent="0">
              <a:buNone/>
              <a:defRPr sz="2000">
                <a:solidFill>
                  <a:schemeClr val="bg1"/>
                </a:solidFill>
              </a:defRPr>
            </a:lvl2pPr>
            <a:lvl3pPr marL="588348" indent="0">
              <a:buNone/>
              <a:defRPr sz="2000">
                <a:solidFill>
                  <a:schemeClr val="bg1"/>
                </a:solidFill>
              </a:defRPr>
            </a:lvl3pPr>
            <a:lvl4pPr marL="869962" indent="0">
              <a:buNone/>
              <a:defRPr sz="2000">
                <a:solidFill>
                  <a:schemeClr val="bg1"/>
                </a:solidFill>
              </a:defRPr>
            </a:lvl4pPr>
            <a:lvl5pPr marL="1105300" indent="0">
              <a:buNone/>
              <a:defRPr sz="200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28601" y="3886201"/>
            <a:ext cx="5681132" cy="1663724"/>
          </a:xfrm>
        </p:spPr>
        <p:txBody>
          <a:bodyPr lIns="137160" tIns="0" rIns="137160" bIns="137160">
            <a:noAutofit/>
          </a:bodyPr>
          <a:lstStyle>
            <a:lvl1pPr>
              <a:defRPr sz="2400" spc="-80" baseline="0">
                <a:solidFill>
                  <a:schemeClr val="tx1"/>
                </a:solidFill>
              </a:defRPr>
            </a:lvl1pPr>
          </a:lstStyle>
          <a:p>
            <a:pPr lvl="0"/>
            <a:r>
              <a:rPr lang="en-US"/>
              <a:t>Edit Master text styles</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pic>
        <p:nvPicPr>
          <p:cNvPr id="11" name="Picture 10"/>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246659" y="5990748"/>
            <a:ext cx="1737792" cy="639069"/>
          </a:xfrm>
          <a:prstGeom prst="rect">
            <a:avLst/>
          </a:prstGeom>
        </p:spPr>
      </p:pic>
    </p:spTree>
    <p:extLst>
      <p:ext uri="{BB962C8B-B14F-4D97-AF65-F5344CB8AC3E}">
        <p14:creationId xmlns:p14="http://schemas.microsoft.com/office/powerpoint/2010/main" val="2089980754"/>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_Title with photo">
    <p:spTree>
      <p:nvGrpSpPr>
        <p:cNvPr id="1" name=""/>
        <p:cNvGrpSpPr/>
        <p:nvPr/>
      </p:nvGrpSpPr>
      <p:grpSpPr>
        <a:xfrm>
          <a:off x="0" y="0"/>
          <a:ext cx="0" cy="0"/>
          <a:chOff x="0" y="0"/>
          <a:chExt cx="0" cy="0"/>
        </a:xfrm>
      </p:grpSpPr>
      <p:pic>
        <p:nvPicPr>
          <p:cNvPr id="7" name="Picture 6"/>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p:cNvSpPr/>
          <p:nvPr userDrawn="1"/>
        </p:nvSpPr>
        <p:spPr>
          <a:xfrm>
            <a:off x="0" y="4206241"/>
            <a:ext cx="12192000" cy="2651759"/>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4206239"/>
            <a:ext cx="11696700" cy="935917"/>
          </a:xfrm>
          <a:noFill/>
        </p:spPr>
        <p:txBody>
          <a:bodyPr vert="horz" lIns="137160" tIns="137160" rIns="137160" bIns="0" rtlCol="0" anchor="b" anchorCtr="0">
            <a:noAutofit/>
          </a:bodyPr>
          <a:lstStyle>
            <a:lvl1pPr algn="ctr">
              <a:defRPr lang="en-US" sz="4800" b="1" spc="-100" baseline="0" dirty="0">
                <a:solidFill>
                  <a:schemeClr val="accent4"/>
                </a:solidFill>
                <a:latin typeface="+mn-lt"/>
                <a:cs typeface="Segoe UI" panose="020B05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933701" y="5676901"/>
            <a:ext cx="6286499" cy="723900"/>
          </a:xfrm>
        </p:spPr>
        <p:txBody>
          <a:bodyPr lIns="137160" tIns="137160" rIns="137160" bIns="137160" anchor="b">
            <a:noAutofit/>
          </a:bodyPr>
          <a:lstStyle>
            <a:lvl1pPr marL="0" indent="0" algn="ctr">
              <a:spcBef>
                <a:spcPts val="0"/>
              </a:spcBef>
              <a:buNone/>
              <a:defRPr sz="1600">
                <a:solidFill>
                  <a:schemeClr val="bg1"/>
                </a:solidFill>
              </a:defRPr>
            </a:lvl1pPr>
            <a:lvl2pPr marL="281614" indent="0">
              <a:buNone/>
              <a:defRPr sz="2000">
                <a:solidFill>
                  <a:schemeClr val="bg1"/>
                </a:solidFill>
              </a:defRPr>
            </a:lvl2pPr>
            <a:lvl3pPr marL="588348" indent="0">
              <a:buNone/>
              <a:defRPr sz="2000">
                <a:solidFill>
                  <a:schemeClr val="bg1"/>
                </a:solidFill>
              </a:defRPr>
            </a:lvl3pPr>
            <a:lvl4pPr marL="869962" indent="0">
              <a:buNone/>
              <a:defRPr sz="2000">
                <a:solidFill>
                  <a:schemeClr val="bg1"/>
                </a:solidFill>
              </a:defRPr>
            </a:lvl4pPr>
            <a:lvl5pPr marL="1105300" indent="0">
              <a:buNone/>
              <a:defRPr sz="2000">
                <a:solidFill>
                  <a:schemeClr val="bg1"/>
                </a:solidFill>
              </a:defRPr>
            </a:lvl5pPr>
          </a:lstStyle>
          <a:p>
            <a:pPr lvl="0"/>
            <a:r>
              <a:rPr lang="en-US" dirty="0"/>
              <a:t>Speaker Name</a:t>
            </a:r>
          </a:p>
          <a:p>
            <a:pPr lvl="0"/>
            <a:r>
              <a:rPr lang="en-US" dirty="0"/>
              <a:t>Date</a:t>
            </a:r>
          </a:p>
        </p:txBody>
      </p:sp>
      <p:cxnSp>
        <p:nvCxnSpPr>
          <p:cNvPr id="6" name="Straight Connector 5"/>
          <p:cNvCxnSpPr/>
          <p:nvPr userDrawn="1"/>
        </p:nvCxnSpPr>
        <p:spPr>
          <a:xfrm>
            <a:off x="3848100" y="5676900"/>
            <a:ext cx="4495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97505"/>
            <a:ext cx="1737792" cy="639069"/>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
        <p:nvSpPr>
          <p:cNvPr id="5" name="Text Placeholder 4"/>
          <p:cNvSpPr>
            <a:spLocks noGrp="1"/>
          </p:cNvSpPr>
          <p:nvPr>
            <p:ph type="body" sz="quarter" idx="11"/>
          </p:nvPr>
        </p:nvSpPr>
        <p:spPr>
          <a:xfrm>
            <a:off x="228600" y="5142156"/>
            <a:ext cx="11696700" cy="534745"/>
          </a:xfrm>
        </p:spPr>
        <p:txBody>
          <a:bodyPr tIns="0" anchor="t"/>
          <a:lstStyle>
            <a:lvl1pPr algn="ctr">
              <a:spcBef>
                <a:spcPts val="0"/>
              </a:spcBef>
              <a:buFontTx/>
              <a:buNone/>
              <a:defRPr spc="-80" baseline="0">
                <a:solidFill>
                  <a:schemeClr val="bg1"/>
                </a:solidFill>
              </a:defRPr>
            </a:lvl1pPr>
            <a:lvl2pPr marL="281614" indent="0" algn="ctr">
              <a:buFontTx/>
              <a:buNone/>
              <a:defRPr/>
            </a:lvl2pPr>
            <a:lvl3pPr marL="588348" indent="0" algn="ctr">
              <a:buFontTx/>
              <a:buNone/>
              <a:defRPr/>
            </a:lvl3pPr>
            <a:lvl4pPr marL="869961" indent="0" algn="ctr">
              <a:buFontTx/>
              <a:buNone/>
              <a:defRPr/>
            </a:lvl4pPr>
            <a:lvl5pPr marL="1105300" indent="0" algn="ctr">
              <a:buFontTx/>
              <a:buNone/>
              <a:defRPr/>
            </a:lvl5pPr>
          </a:lstStyle>
          <a:p>
            <a:pPr lvl="0"/>
            <a:r>
              <a:rPr lang="en-US"/>
              <a:t>Edit Master text styles</a:t>
            </a:r>
          </a:p>
        </p:txBody>
      </p:sp>
    </p:spTree>
    <p:extLst>
      <p:ext uri="{BB962C8B-B14F-4D97-AF65-F5344CB8AC3E}">
        <p14:creationId xmlns:p14="http://schemas.microsoft.com/office/powerpoint/2010/main" val="1074808200"/>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7_Title with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1714"/>
            <a:ext cx="12188952" cy="6856286"/>
          </a:xfrm>
          <a:prstGeom prst="rect">
            <a:avLst/>
          </a:prstGeom>
        </p:spPr>
      </p:pic>
      <p:sp>
        <p:nvSpPr>
          <p:cNvPr id="2" name="Rectangle 1"/>
          <p:cNvSpPr/>
          <p:nvPr userDrawn="1"/>
        </p:nvSpPr>
        <p:spPr>
          <a:xfrm>
            <a:off x="0" y="4206241"/>
            <a:ext cx="12192000" cy="2651759"/>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4206239"/>
            <a:ext cx="11696700" cy="935917"/>
          </a:xfrm>
          <a:noFill/>
        </p:spPr>
        <p:txBody>
          <a:bodyPr vert="horz" lIns="137160" tIns="137160" rIns="137160" bIns="0" rtlCol="0" anchor="b" anchorCtr="0">
            <a:noAutofit/>
          </a:bodyPr>
          <a:lstStyle>
            <a:lvl1pPr algn="ctr">
              <a:defRPr lang="en-US" sz="4800" b="1" spc="-100" baseline="0" dirty="0">
                <a:solidFill>
                  <a:schemeClr val="accent4"/>
                </a:solidFill>
                <a:latin typeface="+mn-lt"/>
                <a:cs typeface="Segoe UI" panose="020B05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933701" y="5676901"/>
            <a:ext cx="6286499" cy="723900"/>
          </a:xfrm>
        </p:spPr>
        <p:txBody>
          <a:bodyPr lIns="137160" tIns="137160" rIns="137160" bIns="137160" anchor="b">
            <a:noAutofit/>
          </a:bodyPr>
          <a:lstStyle>
            <a:lvl1pPr marL="0" indent="0" algn="ctr">
              <a:spcBef>
                <a:spcPts val="0"/>
              </a:spcBef>
              <a:buNone/>
              <a:defRPr sz="1600">
                <a:solidFill>
                  <a:schemeClr val="bg1"/>
                </a:solidFill>
              </a:defRPr>
            </a:lvl1pPr>
            <a:lvl2pPr marL="281614" indent="0">
              <a:buNone/>
              <a:defRPr sz="2000">
                <a:solidFill>
                  <a:schemeClr val="bg1"/>
                </a:solidFill>
              </a:defRPr>
            </a:lvl2pPr>
            <a:lvl3pPr marL="588348" indent="0">
              <a:buNone/>
              <a:defRPr sz="2000">
                <a:solidFill>
                  <a:schemeClr val="bg1"/>
                </a:solidFill>
              </a:defRPr>
            </a:lvl3pPr>
            <a:lvl4pPr marL="869962" indent="0">
              <a:buNone/>
              <a:defRPr sz="2000">
                <a:solidFill>
                  <a:schemeClr val="bg1"/>
                </a:solidFill>
              </a:defRPr>
            </a:lvl4pPr>
            <a:lvl5pPr marL="1105300" indent="0">
              <a:buNone/>
              <a:defRPr sz="2000">
                <a:solidFill>
                  <a:schemeClr val="bg1"/>
                </a:solidFill>
              </a:defRPr>
            </a:lvl5pPr>
          </a:lstStyle>
          <a:p>
            <a:pPr lvl="0"/>
            <a:r>
              <a:rPr lang="en-US" dirty="0"/>
              <a:t>Speaker Name</a:t>
            </a:r>
          </a:p>
          <a:p>
            <a:pPr lvl="0"/>
            <a:r>
              <a:rPr lang="en-US" dirty="0"/>
              <a:t>Date</a:t>
            </a:r>
          </a:p>
        </p:txBody>
      </p:sp>
      <p:cxnSp>
        <p:nvCxnSpPr>
          <p:cNvPr id="6" name="Straight Connector 5"/>
          <p:cNvCxnSpPr/>
          <p:nvPr userDrawn="1"/>
        </p:nvCxnSpPr>
        <p:spPr>
          <a:xfrm>
            <a:off x="3848100" y="5676900"/>
            <a:ext cx="4495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97505"/>
            <a:ext cx="1737792" cy="639069"/>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
        <p:nvSpPr>
          <p:cNvPr id="5" name="Text Placeholder 4"/>
          <p:cNvSpPr>
            <a:spLocks noGrp="1"/>
          </p:cNvSpPr>
          <p:nvPr>
            <p:ph type="body" sz="quarter" idx="11"/>
          </p:nvPr>
        </p:nvSpPr>
        <p:spPr>
          <a:xfrm>
            <a:off x="228600" y="5142156"/>
            <a:ext cx="11696700" cy="534745"/>
          </a:xfrm>
        </p:spPr>
        <p:txBody>
          <a:bodyPr tIns="0" anchor="t"/>
          <a:lstStyle>
            <a:lvl1pPr algn="ctr">
              <a:spcBef>
                <a:spcPts val="0"/>
              </a:spcBef>
              <a:buFontTx/>
              <a:buNone/>
              <a:defRPr spc="-80" baseline="0">
                <a:solidFill>
                  <a:schemeClr val="bg1"/>
                </a:solidFill>
              </a:defRPr>
            </a:lvl1pPr>
            <a:lvl2pPr marL="281614" indent="0" algn="ctr">
              <a:buFontTx/>
              <a:buNone/>
              <a:defRPr/>
            </a:lvl2pPr>
            <a:lvl3pPr marL="588348" indent="0" algn="ctr">
              <a:buFontTx/>
              <a:buNone/>
              <a:defRPr/>
            </a:lvl3pPr>
            <a:lvl4pPr marL="869961" indent="0" algn="ctr">
              <a:buFontTx/>
              <a:buNone/>
              <a:defRPr/>
            </a:lvl4pPr>
            <a:lvl5pPr marL="1105300" indent="0" algn="ctr">
              <a:buFontTx/>
              <a:buNone/>
              <a:defRPr/>
            </a:lvl5pPr>
          </a:lstStyle>
          <a:p>
            <a:pPr lvl="0"/>
            <a:r>
              <a:rPr lang="en-US"/>
              <a:t>Edit Master text styles</a:t>
            </a:r>
          </a:p>
        </p:txBody>
      </p:sp>
    </p:spTree>
    <p:extLst>
      <p:ext uri="{BB962C8B-B14F-4D97-AF65-F5344CB8AC3E}">
        <p14:creationId xmlns:p14="http://schemas.microsoft.com/office/powerpoint/2010/main" val="4103657139"/>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8_Title with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Rectangle 1"/>
          <p:cNvSpPr/>
          <p:nvPr userDrawn="1"/>
        </p:nvSpPr>
        <p:spPr>
          <a:xfrm>
            <a:off x="0" y="4206241"/>
            <a:ext cx="12192000" cy="2651759"/>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4206239"/>
            <a:ext cx="11696700" cy="935917"/>
          </a:xfrm>
          <a:noFill/>
        </p:spPr>
        <p:txBody>
          <a:bodyPr vert="horz" lIns="137160" tIns="137160" rIns="137160" bIns="0" rtlCol="0" anchor="b" anchorCtr="0">
            <a:noAutofit/>
          </a:bodyPr>
          <a:lstStyle>
            <a:lvl1pPr algn="ctr">
              <a:defRPr lang="en-US" sz="4800" b="1" spc="-100" baseline="0" dirty="0">
                <a:solidFill>
                  <a:schemeClr val="accent4"/>
                </a:solidFill>
                <a:latin typeface="+mn-lt"/>
                <a:cs typeface="Segoe UI" panose="020B05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933701" y="5676901"/>
            <a:ext cx="6286499" cy="723900"/>
          </a:xfrm>
        </p:spPr>
        <p:txBody>
          <a:bodyPr lIns="137160" tIns="137160" rIns="137160" bIns="137160" anchor="b">
            <a:noAutofit/>
          </a:bodyPr>
          <a:lstStyle>
            <a:lvl1pPr marL="0" indent="0" algn="ctr">
              <a:spcBef>
                <a:spcPts val="0"/>
              </a:spcBef>
              <a:buNone/>
              <a:defRPr sz="1600">
                <a:solidFill>
                  <a:schemeClr val="bg1"/>
                </a:solidFill>
              </a:defRPr>
            </a:lvl1pPr>
            <a:lvl2pPr marL="281614" indent="0">
              <a:buNone/>
              <a:defRPr sz="2000">
                <a:solidFill>
                  <a:schemeClr val="bg1"/>
                </a:solidFill>
              </a:defRPr>
            </a:lvl2pPr>
            <a:lvl3pPr marL="588348" indent="0">
              <a:buNone/>
              <a:defRPr sz="2000">
                <a:solidFill>
                  <a:schemeClr val="bg1"/>
                </a:solidFill>
              </a:defRPr>
            </a:lvl3pPr>
            <a:lvl4pPr marL="869962" indent="0">
              <a:buNone/>
              <a:defRPr sz="2000">
                <a:solidFill>
                  <a:schemeClr val="bg1"/>
                </a:solidFill>
              </a:defRPr>
            </a:lvl4pPr>
            <a:lvl5pPr marL="1105300" indent="0">
              <a:buNone/>
              <a:defRPr sz="2000">
                <a:solidFill>
                  <a:schemeClr val="bg1"/>
                </a:solidFill>
              </a:defRPr>
            </a:lvl5pPr>
          </a:lstStyle>
          <a:p>
            <a:pPr lvl="0"/>
            <a:r>
              <a:rPr lang="en-US" dirty="0"/>
              <a:t>Speaker Name</a:t>
            </a:r>
          </a:p>
          <a:p>
            <a:pPr lvl="0"/>
            <a:r>
              <a:rPr lang="en-US" dirty="0"/>
              <a:t>Date</a:t>
            </a:r>
          </a:p>
        </p:txBody>
      </p:sp>
      <p:cxnSp>
        <p:nvCxnSpPr>
          <p:cNvPr id="6" name="Straight Connector 5"/>
          <p:cNvCxnSpPr/>
          <p:nvPr userDrawn="1"/>
        </p:nvCxnSpPr>
        <p:spPr>
          <a:xfrm>
            <a:off x="3848100" y="5676900"/>
            <a:ext cx="4495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97505"/>
            <a:ext cx="1737792" cy="639069"/>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
        <p:nvSpPr>
          <p:cNvPr id="5" name="Text Placeholder 4"/>
          <p:cNvSpPr>
            <a:spLocks noGrp="1"/>
          </p:cNvSpPr>
          <p:nvPr>
            <p:ph type="body" sz="quarter" idx="11"/>
          </p:nvPr>
        </p:nvSpPr>
        <p:spPr>
          <a:xfrm>
            <a:off x="228600" y="5142156"/>
            <a:ext cx="11696700" cy="534745"/>
          </a:xfrm>
        </p:spPr>
        <p:txBody>
          <a:bodyPr tIns="0" anchor="t"/>
          <a:lstStyle>
            <a:lvl1pPr algn="ctr">
              <a:spcBef>
                <a:spcPts val="0"/>
              </a:spcBef>
              <a:buFontTx/>
              <a:buNone/>
              <a:defRPr spc="-80" baseline="0">
                <a:solidFill>
                  <a:schemeClr val="bg1"/>
                </a:solidFill>
              </a:defRPr>
            </a:lvl1pPr>
            <a:lvl2pPr marL="281614" indent="0" algn="ctr">
              <a:buFontTx/>
              <a:buNone/>
              <a:defRPr/>
            </a:lvl2pPr>
            <a:lvl3pPr marL="588348" indent="0" algn="ctr">
              <a:buFontTx/>
              <a:buNone/>
              <a:defRPr/>
            </a:lvl3pPr>
            <a:lvl4pPr marL="869961" indent="0" algn="ctr">
              <a:buFontTx/>
              <a:buNone/>
              <a:defRPr/>
            </a:lvl4pPr>
            <a:lvl5pPr marL="1105300" indent="0" algn="ctr">
              <a:buFontTx/>
              <a:buNone/>
              <a:defRPr/>
            </a:lvl5pPr>
          </a:lstStyle>
          <a:p>
            <a:pPr lvl="0"/>
            <a:r>
              <a:rPr lang="en-US"/>
              <a:t>Edit Master text styles</a:t>
            </a:r>
          </a:p>
        </p:txBody>
      </p:sp>
    </p:spTree>
    <p:extLst>
      <p:ext uri="{BB962C8B-B14F-4D97-AF65-F5344CB8AC3E}">
        <p14:creationId xmlns:p14="http://schemas.microsoft.com/office/powerpoint/2010/main" val="599472940"/>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6_Title with photo">
    <p:spTree>
      <p:nvGrpSpPr>
        <p:cNvPr id="1" name=""/>
        <p:cNvGrpSpPr/>
        <p:nvPr/>
      </p:nvGrpSpPr>
      <p:grpSpPr>
        <a:xfrm>
          <a:off x="0" y="0"/>
          <a:ext cx="0" cy="0"/>
          <a:chOff x="0" y="0"/>
          <a:chExt cx="0" cy="0"/>
        </a:xfrm>
      </p:grpSpPr>
      <p:pic>
        <p:nvPicPr>
          <p:cNvPr id="3" name="Picture 2"/>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p:cNvSpPr/>
          <p:nvPr userDrawn="1"/>
        </p:nvSpPr>
        <p:spPr>
          <a:xfrm>
            <a:off x="0" y="4206241"/>
            <a:ext cx="12192000" cy="265175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a:endParaRPr lang="en-US" sz="1200" dirty="0" err="1"/>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46659" y="5997504"/>
            <a:ext cx="1740540" cy="640080"/>
          </a:xfrm>
          <a:prstGeom prst="rect">
            <a:avLst/>
          </a:prstGeom>
        </p:spPr>
      </p:pic>
      <p:sp>
        <p:nvSpPr>
          <p:cNvPr id="9" name="Title 1"/>
          <p:cNvSpPr>
            <a:spLocks noGrp="1"/>
          </p:cNvSpPr>
          <p:nvPr>
            <p:ph type="title" hasCustomPrompt="1"/>
          </p:nvPr>
        </p:nvSpPr>
        <p:spPr bwMode="ltGray">
          <a:xfrm>
            <a:off x="228600" y="4206239"/>
            <a:ext cx="11696700" cy="935917"/>
          </a:xfrm>
          <a:noFill/>
        </p:spPr>
        <p:txBody>
          <a:bodyPr vert="horz" lIns="137160" tIns="137160" rIns="137160" bIns="0" rtlCol="0" anchor="b" anchorCtr="0">
            <a:noAutofit/>
          </a:bodyPr>
          <a:lstStyle>
            <a:lvl1pPr algn="ctr">
              <a:defRPr lang="en-US" sz="4800" b="1" spc="-100" baseline="0" dirty="0">
                <a:solidFill>
                  <a:schemeClr val="tx2"/>
                </a:solidFill>
                <a:latin typeface="+mn-lt"/>
                <a:cs typeface="Segoe UI" panose="020B05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933701" y="5742425"/>
            <a:ext cx="6286499" cy="658376"/>
          </a:xfrm>
        </p:spPr>
        <p:txBody>
          <a:bodyPr lIns="137160" tIns="137160" rIns="137160" bIns="137160" anchor="b">
            <a:noAutofit/>
          </a:bodyPr>
          <a:lstStyle>
            <a:lvl1pPr marL="0" indent="0" algn="ctr">
              <a:spcBef>
                <a:spcPts val="0"/>
              </a:spcBef>
              <a:buNone/>
              <a:defRPr sz="1600">
                <a:solidFill>
                  <a:schemeClr val="tx1"/>
                </a:solidFill>
              </a:defRPr>
            </a:lvl1pPr>
            <a:lvl2pPr marL="281614" indent="0">
              <a:buNone/>
              <a:defRPr sz="2000">
                <a:solidFill>
                  <a:schemeClr val="bg1"/>
                </a:solidFill>
              </a:defRPr>
            </a:lvl2pPr>
            <a:lvl3pPr marL="588348" indent="0">
              <a:buNone/>
              <a:defRPr sz="2000">
                <a:solidFill>
                  <a:schemeClr val="bg1"/>
                </a:solidFill>
              </a:defRPr>
            </a:lvl3pPr>
            <a:lvl4pPr marL="869962" indent="0">
              <a:buNone/>
              <a:defRPr sz="2000">
                <a:solidFill>
                  <a:schemeClr val="bg1"/>
                </a:solidFill>
              </a:defRPr>
            </a:lvl4pPr>
            <a:lvl5pPr marL="1105300" indent="0">
              <a:buNone/>
              <a:defRPr sz="2000">
                <a:solidFill>
                  <a:schemeClr val="bg1"/>
                </a:solidFill>
              </a:defRPr>
            </a:lvl5pPr>
          </a:lstStyle>
          <a:p>
            <a:pPr lvl="0"/>
            <a:r>
              <a:rPr lang="en-US" dirty="0"/>
              <a:t>Speaker Name</a:t>
            </a:r>
          </a:p>
          <a:p>
            <a:pPr lvl="0"/>
            <a:r>
              <a:rPr lang="en-US" dirty="0"/>
              <a:t>Date</a:t>
            </a:r>
          </a:p>
        </p:txBody>
      </p:sp>
      <p:cxnSp>
        <p:nvCxnSpPr>
          <p:cNvPr id="6" name="Straight Connector 5"/>
          <p:cNvCxnSpPr/>
          <p:nvPr userDrawn="1"/>
        </p:nvCxnSpPr>
        <p:spPr>
          <a:xfrm>
            <a:off x="3848100" y="5668199"/>
            <a:ext cx="4495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246659" y="7070958"/>
            <a:ext cx="1737792" cy="639069"/>
          </a:xfrm>
          <a:prstGeom prst="rect">
            <a:avLst/>
          </a:prstGeom>
        </p:spPr>
      </p:pic>
      <p:sp>
        <p:nvSpPr>
          <p:cNvPr id="5" name="Text Placeholder 4"/>
          <p:cNvSpPr>
            <a:spLocks noGrp="1"/>
          </p:cNvSpPr>
          <p:nvPr>
            <p:ph type="body" sz="quarter" idx="11"/>
          </p:nvPr>
        </p:nvSpPr>
        <p:spPr>
          <a:xfrm>
            <a:off x="228600" y="5142156"/>
            <a:ext cx="11696700" cy="534745"/>
          </a:xfrm>
        </p:spPr>
        <p:txBody>
          <a:bodyPr tIns="0" anchor="t"/>
          <a:lstStyle>
            <a:lvl1pPr algn="ctr">
              <a:spcBef>
                <a:spcPts val="0"/>
              </a:spcBef>
              <a:buFontTx/>
              <a:buNone/>
              <a:defRPr spc="-80" baseline="0">
                <a:solidFill>
                  <a:schemeClr val="tx1"/>
                </a:solidFill>
              </a:defRPr>
            </a:lvl1pPr>
            <a:lvl2pPr marL="281614" indent="0" algn="ctr">
              <a:buFontTx/>
              <a:buNone/>
              <a:defRPr/>
            </a:lvl2pPr>
            <a:lvl3pPr marL="588348" indent="0" algn="ctr">
              <a:buFontTx/>
              <a:buNone/>
              <a:defRPr/>
            </a:lvl3pPr>
            <a:lvl4pPr marL="869961" indent="0" algn="ctr">
              <a:buFontTx/>
              <a:buNone/>
              <a:defRPr/>
            </a:lvl4pPr>
            <a:lvl5pPr marL="1105300" indent="0" algn="ctr">
              <a:buFontTx/>
              <a:buNone/>
              <a:defRPr/>
            </a:lvl5pPr>
          </a:lstStyle>
          <a:p>
            <a:pPr lvl="0"/>
            <a:r>
              <a:rPr lang="en-US"/>
              <a:t>Edit Master text styles</a:t>
            </a:r>
          </a:p>
        </p:txBody>
      </p:sp>
    </p:spTree>
    <p:extLst>
      <p:ext uri="{BB962C8B-B14F-4D97-AF65-F5344CB8AC3E}">
        <p14:creationId xmlns:p14="http://schemas.microsoft.com/office/powerpoint/2010/main" val="223784404"/>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21838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t left,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228601" y="266700"/>
            <a:ext cx="5865813" cy="1333500"/>
          </a:xfrm>
        </p:spPr>
        <p:txBody>
          <a:bodyPr rIns="137160" anchor="t" anchorCtr="0"/>
          <a:lstStyle/>
          <a:p>
            <a:r>
              <a:rPr lang="en-US"/>
              <a:t>Click to edit Master title style</a:t>
            </a:r>
            <a:endParaRPr lang="en-US" dirty="0"/>
          </a:p>
        </p:txBody>
      </p:sp>
      <p:sp>
        <p:nvSpPr>
          <p:cNvPr id="3" name="Footer Placeholder 2"/>
          <p:cNvSpPr>
            <a:spLocks noGrp="1"/>
          </p:cNvSpPr>
          <p:nvPr>
            <p:ph type="ftr" sz="quarter" idx="10"/>
          </p:nvPr>
        </p:nvSpPr>
        <p:spPr>
          <a:xfrm>
            <a:off x="228600" y="6553201"/>
            <a:ext cx="5865814" cy="304800"/>
          </a:xfrm>
        </p:spPr>
        <p:txBody>
          <a:bodyPr/>
          <a:lstStyle/>
          <a:p>
            <a:pPr defTabSz="1087869"/>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1087869"/>
            <a:fld id="{FAADACFB-7C71-4E89-89D2-7BBA40B7BFA9}" type="slidenum">
              <a:rPr lang="en-US" smtClean="0">
                <a:solidFill>
                  <a:srgbClr val="505050"/>
                </a:solidFill>
              </a:rPr>
              <a:pPr defTabSz="1087869"/>
              <a:t>‹#›</a:t>
            </a:fld>
            <a:endParaRPr lang="en-US" dirty="0">
              <a:solidFill>
                <a:srgbClr val="505050"/>
              </a:solidFill>
            </a:endParaRPr>
          </a:p>
        </p:txBody>
      </p:sp>
      <p:sp>
        <p:nvSpPr>
          <p:cNvPr id="6" name="Picture Placeholder 5"/>
          <p:cNvSpPr>
            <a:spLocks noGrp="1"/>
          </p:cNvSpPr>
          <p:nvPr>
            <p:ph type="pic" sz="quarter" idx="12"/>
          </p:nvPr>
        </p:nvSpPr>
        <p:spPr>
          <a:xfrm>
            <a:off x="6094413" y="0"/>
            <a:ext cx="6097587" cy="6858000"/>
          </a:xfrm>
        </p:spPr>
        <p:txBody>
          <a:bodyPr/>
          <a:lstStyle/>
          <a:p>
            <a:r>
              <a:rPr lang="en-US"/>
              <a:t>Click icon to add picture</a:t>
            </a:r>
            <a:endParaRPr lang="en-US" dirty="0"/>
          </a:p>
        </p:txBody>
      </p:sp>
      <p:sp>
        <p:nvSpPr>
          <p:cNvPr id="8" name="Text Placeholder 7"/>
          <p:cNvSpPr>
            <a:spLocks noGrp="1"/>
          </p:cNvSpPr>
          <p:nvPr>
            <p:ph type="body" sz="quarter" idx="13"/>
          </p:nvPr>
        </p:nvSpPr>
        <p:spPr>
          <a:xfrm>
            <a:off x="228600" y="1600200"/>
            <a:ext cx="5408613" cy="4876800"/>
          </a:xfrm>
        </p:spPr>
        <p:txBody>
          <a:bodyPr r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746539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mage left, content righ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defTabSz="1087869"/>
            <a:fld id="{FAADACFB-7C71-4E89-89D2-7BBA40B7BFA9}" type="slidenum">
              <a:rPr lang="en-US" smtClean="0">
                <a:solidFill>
                  <a:srgbClr val="505050"/>
                </a:solidFill>
              </a:rPr>
              <a:pPr defTabSz="1087869"/>
              <a:t>‹#›</a:t>
            </a:fld>
            <a:endParaRPr lang="en-US" dirty="0">
              <a:solidFill>
                <a:srgbClr val="505050"/>
              </a:solidFill>
            </a:endParaRPr>
          </a:p>
        </p:txBody>
      </p:sp>
      <p:sp>
        <p:nvSpPr>
          <p:cNvPr id="3" name="Footer Placeholder 2"/>
          <p:cNvSpPr>
            <a:spLocks noGrp="1"/>
          </p:cNvSpPr>
          <p:nvPr>
            <p:ph type="ftr" sz="quarter" idx="10"/>
          </p:nvPr>
        </p:nvSpPr>
        <p:spPr>
          <a:xfrm>
            <a:off x="228600" y="6553201"/>
            <a:ext cx="5865814" cy="304801"/>
          </a:xfrm>
        </p:spPr>
        <p:txBody>
          <a:bodyPr/>
          <a:lstStyle/>
          <a:p>
            <a:pPr defTabSz="1087869"/>
            <a:endParaRPr lang="en-US" dirty="0">
              <a:solidFill>
                <a:srgbClr val="505050"/>
              </a:solidFill>
            </a:endParaRPr>
          </a:p>
        </p:txBody>
      </p:sp>
      <p:sp>
        <p:nvSpPr>
          <p:cNvPr id="6" name="Picture Placeholder 5"/>
          <p:cNvSpPr>
            <a:spLocks noGrp="1"/>
          </p:cNvSpPr>
          <p:nvPr>
            <p:ph type="pic" sz="quarter" idx="12"/>
          </p:nvPr>
        </p:nvSpPr>
        <p:spPr>
          <a:xfrm>
            <a:off x="1" y="0"/>
            <a:ext cx="6097587" cy="6858000"/>
          </a:xfrm>
        </p:spPr>
        <p:txBody>
          <a:bodyPr/>
          <a:lstStyle/>
          <a:p>
            <a:r>
              <a:rPr lang="en-US"/>
              <a:t>Click icon to add picture</a:t>
            </a:r>
            <a:endParaRPr lang="en-US" dirty="0"/>
          </a:p>
        </p:txBody>
      </p:sp>
      <p:sp>
        <p:nvSpPr>
          <p:cNvPr id="2" name="Title 1"/>
          <p:cNvSpPr>
            <a:spLocks noGrp="1"/>
          </p:cNvSpPr>
          <p:nvPr>
            <p:ph type="title"/>
          </p:nvPr>
        </p:nvSpPr>
        <p:spPr>
          <a:xfrm>
            <a:off x="6556633" y="266700"/>
            <a:ext cx="5368668" cy="1333500"/>
          </a:xfrm>
        </p:spPr>
        <p:txBody>
          <a:bodyPr anchor="t" anchorCtr="0"/>
          <a:lstStyle/>
          <a:p>
            <a:r>
              <a:rPr lang="en-US"/>
              <a:t>Click to edit Master title style</a:t>
            </a:r>
            <a:endParaRPr lang="en-US" dirty="0"/>
          </a:p>
        </p:txBody>
      </p:sp>
      <p:sp>
        <p:nvSpPr>
          <p:cNvPr id="8" name="Text Placeholder 7"/>
          <p:cNvSpPr>
            <a:spLocks noGrp="1"/>
          </p:cNvSpPr>
          <p:nvPr>
            <p:ph type="body" sz="quarter" idx="13"/>
          </p:nvPr>
        </p:nvSpPr>
        <p:spPr>
          <a:xfrm>
            <a:off x="6551613" y="1600200"/>
            <a:ext cx="5373688" cy="4953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692232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413120393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50963565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97158604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0" y="1600200"/>
            <a:ext cx="11812548" cy="44958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1614" indent="0">
              <a:buNone/>
              <a:defRPr>
                <a:solidFill>
                  <a:schemeClr val="tx1"/>
                </a:solidFill>
                <a:latin typeface="Courier New" pitchFamily="49" charset="0"/>
                <a:cs typeface="Courier New" pitchFamily="49" charset="0"/>
              </a:defRPr>
            </a:lvl2pPr>
            <a:lvl3pPr marL="588348" indent="0">
              <a:buNone/>
              <a:defRPr>
                <a:solidFill>
                  <a:schemeClr val="tx1"/>
                </a:solidFill>
                <a:latin typeface="Courier New" pitchFamily="49" charset="0"/>
                <a:cs typeface="Courier New" pitchFamily="49" charset="0"/>
              </a:defRPr>
            </a:lvl3pPr>
            <a:lvl4pPr marL="869962" indent="0">
              <a:buNone/>
              <a:defRPr>
                <a:solidFill>
                  <a:schemeClr val="tx1"/>
                </a:solidFill>
                <a:latin typeface="Courier New" pitchFamily="49" charset="0"/>
                <a:cs typeface="Courier New" pitchFamily="49" charset="0"/>
              </a:defRPr>
            </a:lvl4pPr>
            <a:lvl5pPr marL="110530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46364067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28601" y="6553201"/>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28598" y="1597153"/>
            <a:ext cx="3840480"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150025" y="1597153"/>
            <a:ext cx="3843119"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074089" y="1597153"/>
            <a:ext cx="3840480"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323396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ree column_2">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37160" tIns="91440" rIns="137160" bIns="137160" rtlCol="0" anchor="t">
            <a:normAutofit/>
          </a:bodyPr>
          <a:lstStyle>
            <a:lvl1pPr>
              <a:defRPr lang="en-US" dirty="0"/>
            </a:lvl1pPr>
          </a:lstStyle>
          <a:p>
            <a:pPr lvl="0"/>
            <a:r>
              <a:rPr lang="en-US"/>
              <a:t>Click to edit Master title style</a:t>
            </a:r>
            <a:endParaRPr lang="en-US" dirty="0"/>
          </a:p>
        </p:txBody>
      </p:sp>
      <p:sp>
        <p:nvSpPr>
          <p:cNvPr id="6" name="Footer Placeholder 5"/>
          <p:cNvSpPr>
            <a:spLocks noGrp="1"/>
          </p:cNvSpPr>
          <p:nvPr>
            <p:ph type="ftr" sz="quarter" idx="11"/>
          </p:nvPr>
        </p:nvSpPr>
        <p:spPr>
          <a:xfrm>
            <a:off x="228601" y="6553201"/>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28600"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151344"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074089"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6"/>
          </p:nvPr>
        </p:nvSpPr>
        <p:spPr>
          <a:xfrm>
            <a:off x="228600"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
        <p:nvSpPr>
          <p:cNvPr id="17" name="Content Placeholder 8"/>
          <p:cNvSpPr>
            <a:spLocks noGrp="1"/>
          </p:cNvSpPr>
          <p:nvPr>
            <p:ph sz="quarter" idx="17"/>
          </p:nvPr>
        </p:nvSpPr>
        <p:spPr>
          <a:xfrm>
            <a:off x="4151344"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
        <p:nvSpPr>
          <p:cNvPr id="18" name="Content Placeholder 8"/>
          <p:cNvSpPr>
            <a:spLocks noGrp="1"/>
          </p:cNvSpPr>
          <p:nvPr>
            <p:ph sz="quarter" idx="18"/>
          </p:nvPr>
        </p:nvSpPr>
        <p:spPr>
          <a:xfrm>
            <a:off x="8074089"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Tree>
    <p:extLst>
      <p:ext uri="{BB962C8B-B14F-4D97-AF65-F5344CB8AC3E}">
        <p14:creationId xmlns:p14="http://schemas.microsoft.com/office/powerpoint/2010/main" val="427532478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ree column_3">
    <p:spTree>
      <p:nvGrpSpPr>
        <p:cNvPr id="1" name=""/>
        <p:cNvGrpSpPr/>
        <p:nvPr/>
      </p:nvGrpSpPr>
      <p:grpSpPr>
        <a:xfrm>
          <a:off x="0" y="0"/>
          <a:ext cx="0" cy="0"/>
          <a:chOff x="0" y="0"/>
          <a:chExt cx="0" cy="0"/>
        </a:xfrm>
      </p:grpSpPr>
      <p:sp>
        <p:nvSpPr>
          <p:cNvPr id="15" name="Content Placeholder 8"/>
          <p:cNvSpPr>
            <a:spLocks noGrp="1"/>
          </p:cNvSpPr>
          <p:nvPr>
            <p:ph sz="quarter" idx="14"/>
          </p:nvPr>
        </p:nvSpPr>
        <p:spPr>
          <a:xfrm>
            <a:off x="4060823" y="1597152"/>
            <a:ext cx="4075135" cy="4072128"/>
          </a:xfrm>
        </p:spPr>
        <p:txBody>
          <a:bodyPr lIns="137160" tIns="91440" rIns="137160" bIns="137160"/>
          <a:lstStyle/>
          <a:p>
            <a:pPr lvl="0"/>
            <a:r>
              <a:rPr lang="en-US"/>
              <a:t>Edit Master text styles</a:t>
            </a:r>
          </a:p>
        </p:txBody>
      </p:sp>
      <p:sp>
        <p:nvSpPr>
          <p:cNvPr id="9" name="Content Placeholder 8"/>
          <p:cNvSpPr>
            <a:spLocks noGrp="1"/>
          </p:cNvSpPr>
          <p:nvPr>
            <p:ph sz="quarter" idx="13"/>
          </p:nvPr>
        </p:nvSpPr>
        <p:spPr>
          <a:xfrm>
            <a:off x="2" y="1597152"/>
            <a:ext cx="4063999" cy="4072128"/>
          </a:xfrm>
        </p:spPr>
        <p:txBody>
          <a:bodyPr lIns="137160" tIns="91440" rIns="137160" bIns="137160"/>
          <a:lstStyle/>
          <a:p>
            <a:pPr lvl="0"/>
            <a:r>
              <a:rPr lang="en-US"/>
              <a:t>Edit Master text styles</a:t>
            </a:r>
          </a:p>
        </p:txBody>
      </p:sp>
      <p:sp>
        <p:nvSpPr>
          <p:cNvPr id="2" name="Title 1"/>
          <p:cNvSpPr>
            <a:spLocks noGrp="1"/>
          </p:cNvSpPr>
          <p:nvPr>
            <p:ph type="title"/>
          </p:nvPr>
        </p:nvSpPr>
        <p:spPr/>
        <p:txBody>
          <a:bodyPr lIns="137160" tIns="9144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28601" y="6553201"/>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6" name="Content Placeholder 8"/>
          <p:cNvSpPr>
            <a:spLocks noGrp="1"/>
          </p:cNvSpPr>
          <p:nvPr>
            <p:ph sz="quarter" idx="15"/>
          </p:nvPr>
        </p:nvSpPr>
        <p:spPr>
          <a:xfrm>
            <a:off x="8128001" y="1597152"/>
            <a:ext cx="4061884" cy="4072128"/>
          </a:xfrm>
        </p:spPr>
        <p:txBody>
          <a:bodyPr lIns="137160" tIns="91440" rIns="137160" bIns="137160"/>
          <a:lstStyle/>
          <a:p>
            <a:pPr lvl="0"/>
            <a:r>
              <a:rPr lang="en-US"/>
              <a:t>Edit Master text styles</a:t>
            </a:r>
          </a:p>
        </p:txBody>
      </p:sp>
      <p:sp>
        <p:nvSpPr>
          <p:cNvPr id="4" name="Text Placeholder 3"/>
          <p:cNvSpPr>
            <a:spLocks noGrp="1"/>
          </p:cNvSpPr>
          <p:nvPr>
            <p:ph type="body" sz="quarter" idx="16"/>
          </p:nvPr>
        </p:nvSpPr>
        <p:spPr>
          <a:xfrm>
            <a:off x="10086765"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
        <p:nvSpPr>
          <p:cNvPr id="19" name="Text Placeholder 3"/>
          <p:cNvSpPr>
            <a:spLocks noGrp="1"/>
          </p:cNvSpPr>
          <p:nvPr>
            <p:ph type="body" sz="quarter" idx="17"/>
          </p:nvPr>
        </p:nvSpPr>
        <p:spPr>
          <a:xfrm>
            <a:off x="6032838"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
        <p:nvSpPr>
          <p:cNvPr id="20" name="Text Placeholder 3"/>
          <p:cNvSpPr>
            <a:spLocks noGrp="1"/>
          </p:cNvSpPr>
          <p:nvPr>
            <p:ph type="body" sz="quarter" idx="18"/>
          </p:nvPr>
        </p:nvSpPr>
        <p:spPr>
          <a:xfrm>
            <a:off x="1960880" y="3566160"/>
            <a:ext cx="2103120" cy="2103120"/>
          </a:xfrm>
          <a:solidFill>
            <a:schemeClr val="tx2"/>
          </a:solidFill>
          <a:ln>
            <a:noFill/>
          </a:ln>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Tree>
    <p:extLst>
      <p:ext uri="{BB962C8B-B14F-4D97-AF65-F5344CB8AC3E}">
        <p14:creationId xmlns:p14="http://schemas.microsoft.com/office/powerpoint/2010/main" val="247014856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column_4">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3" name="Content Placeholder 2"/>
          <p:cNvSpPr>
            <a:spLocks noGrp="1"/>
          </p:cNvSpPr>
          <p:nvPr>
            <p:ph idx="1"/>
          </p:nvPr>
        </p:nvSpPr>
        <p:spPr>
          <a:xfrm>
            <a:off x="228600" y="1600200"/>
            <a:ext cx="8712200" cy="1625600"/>
          </a:xfrm>
        </p:spPr>
        <p:txBody>
          <a:bodyPr lIns="137160" rIns="137160" bIns="137160">
            <a:normAutofit/>
          </a:bodyPr>
          <a:lstStyle>
            <a:lvl1pPr>
              <a:defRPr sz="2000"/>
            </a:lvl1pPr>
            <a:lvl2pPr>
              <a:defRPr sz="1600"/>
            </a:lvl2pPr>
            <a:lvl3pPr>
              <a:defRPr sz="1400"/>
            </a:lvl3p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228601" y="6553201"/>
            <a:ext cx="11201400" cy="304800"/>
          </a:xfrm>
        </p:spPr>
        <p:txBody>
          <a:bodyPr/>
          <a:lstStyle>
            <a:lvl1pPr>
              <a:defRPr dirty="0"/>
            </a:lvl1pPr>
          </a:lstStyle>
          <a:p>
            <a:endParaRPr lang="en-US"/>
          </a:p>
        </p:txBody>
      </p:sp>
      <p:sp>
        <p:nvSpPr>
          <p:cNvPr id="6" name="Slide Number Placeholder 5"/>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1" name="Content Placeholder 8"/>
          <p:cNvSpPr>
            <a:spLocks noGrp="1"/>
          </p:cNvSpPr>
          <p:nvPr>
            <p:ph sz="quarter" idx="13"/>
          </p:nvPr>
        </p:nvSpPr>
        <p:spPr>
          <a:xfrm>
            <a:off x="228599" y="3429001"/>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8"/>
          <p:cNvSpPr>
            <a:spLocks noGrp="1"/>
          </p:cNvSpPr>
          <p:nvPr>
            <p:ph sz="quarter" idx="14"/>
          </p:nvPr>
        </p:nvSpPr>
        <p:spPr>
          <a:xfrm>
            <a:off x="4156709" y="3429001"/>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5"/>
          </p:nvPr>
        </p:nvSpPr>
        <p:spPr>
          <a:xfrm>
            <a:off x="8084820" y="3429001"/>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855246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78026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599" y="266700"/>
            <a:ext cx="11963401" cy="647700"/>
          </a:xfrm>
        </p:spPr>
        <p:txBody>
          <a:bodyPr vert="horz" lIns="137160" tIns="91440" rIns="137160" bIns="137160" rtlCol="0" anchor="t" anchorCtr="0">
            <a:normAutofit/>
          </a:bodyPr>
          <a:lstStyle>
            <a:lvl1pPr>
              <a:defRPr lang="en-US" dirty="0"/>
            </a:lvl1pPr>
          </a:lstStyle>
          <a:p>
            <a:pPr lvl="0"/>
            <a:r>
              <a:rPr lang="en-US"/>
              <a:t>Click to edit Master title style</a:t>
            </a:r>
            <a:endParaRPr lang="en-US" dirty="0"/>
          </a:p>
        </p:txBody>
      </p:sp>
      <p:sp>
        <p:nvSpPr>
          <p:cNvPr id="3" name="Content Placeholder 2"/>
          <p:cNvSpPr>
            <a:spLocks noGrp="1"/>
          </p:cNvSpPr>
          <p:nvPr>
            <p:ph sz="half" idx="1"/>
          </p:nvPr>
        </p:nvSpPr>
        <p:spPr>
          <a:xfrm>
            <a:off x="228599" y="1622121"/>
            <a:ext cx="5806440" cy="4572000"/>
          </a:xfrm>
        </p:spPr>
        <p:txBody>
          <a:bodyPr lIns="137160" tIns="91440" rIns="137160" bIns="137160"/>
          <a:lstStyle>
            <a:lvl1pPr>
              <a:lnSpc>
                <a:spcPct val="100000"/>
              </a:lnSpc>
              <a:defRPr sz="2400"/>
            </a:lvl1pPr>
            <a:lvl2pPr>
              <a:lnSpc>
                <a:spcPct val="100000"/>
              </a:lnSpc>
              <a:defRPr sz="2400"/>
            </a:lvl2pPr>
            <a:lvl3pPr>
              <a:lnSpc>
                <a:spcPct val="100000"/>
              </a:lnSpc>
              <a:defRPr sz="1866"/>
            </a:lvl3pPr>
            <a:lvl4pPr>
              <a:lnSpc>
                <a:spcPct val="100000"/>
              </a:lnSpc>
              <a:defRPr sz="1866"/>
            </a:lvl4pPr>
            <a:lvl5pPr>
              <a:lnSpc>
                <a:spcPct val="100000"/>
              </a:lnSpc>
              <a:defRPr sz="1467"/>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8528" y="1622123"/>
            <a:ext cx="5806440" cy="4571999"/>
          </a:xfrm>
        </p:spPr>
        <p:txBody>
          <a:bodyPr lIns="137160" tIns="91440" rIns="137160" bIns="137160"/>
          <a:lstStyle>
            <a:lvl1pPr>
              <a:lnSpc>
                <a:spcPct val="100000"/>
              </a:lnSpc>
              <a:defRPr sz="2400"/>
            </a:lvl1pPr>
            <a:lvl2pPr>
              <a:lnSpc>
                <a:spcPct val="100000"/>
              </a:lnSpc>
              <a:defRPr sz="2400"/>
            </a:lvl2pPr>
            <a:lvl3pPr>
              <a:lnSpc>
                <a:spcPct val="100000"/>
              </a:lnSpc>
              <a:defRPr sz="1866"/>
            </a:lvl3pPr>
            <a:lvl4pPr>
              <a:lnSpc>
                <a:spcPct val="100000"/>
              </a:lnSpc>
              <a:defRPr sz="1866"/>
            </a:lvl4pPr>
            <a:lvl5pPr>
              <a:lnSpc>
                <a:spcPct val="100000"/>
              </a:lnSpc>
              <a:defRPr sz="1467"/>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228600" y="6553201"/>
            <a:ext cx="11201401"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Tree>
    <p:extLst>
      <p:ext uri="{BB962C8B-B14F-4D97-AF65-F5344CB8AC3E}">
        <p14:creationId xmlns:p14="http://schemas.microsoft.com/office/powerpoint/2010/main" val="166927794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_embedded">
    <p:spTree>
      <p:nvGrpSpPr>
        <p:cNvPr id="1" name=""/>
        <p:cNvGrpSpPr/>
        <p:nvPr/>
      </p:nvGrpSpPr>
      <p:grpSpPr>
        <a:xfrm>
          <a:off x="0" y="0"/>
          <a:ext cx="0" cy="0"/>
          <a:chOff x="0" y="0"/>
          <a:chExt cx="0" cy="0"/>
        </a:xfrm>
      </p:grpSpPr>
      <p:sp>
        <p:nvSpPr>
          <p:cNvPr id="2" name="Title 1"/>
          <p:cNvSpPr>
            <a:spLocks noGrp="1"/>
          </p:cNvSpPr>
          <p:nvPr>
            <p:ph type="title"/>
          </p:nvPr>
        </p:nvSpPr>
        <p:spPr>
          <a:xfrm>
            <a:off x="228601" y="266700"/>
            <a:ext cx="2469118" cy="2612424"/>
          </a:xfrm>
        </p:spPr>
        <p:txBody>
          <a:bodyPr anchor="t"/>
          <a:lstStyle/>
          <a:p>
            <a:r>
              <a:rPr lang="en-US"/>
              <a:t>Click to edit Master title style</a:t>
            </a:r>
            <a:endParaRPr lang="en-US" dirty="0"/>
          </a:p>
        </p:txBody>
      </p:sp>
      <p:pic>
        <p:nvPicPr>
          <p:cNvPr id="11" name="Content Placeholder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7718" y="584200"/>
            <a:ext cx="9113283" cy="5689600"/>
          </a:xfrm>
          <a:prstGeom prst="rect">
            <a:avLst/>
          </a:prstGeom>
        </p:spPr>
      </p:pic>
      <p:sp>
        <p:nvSpPr>
          <p:cNvPr id="13" name="Media Placeholder 8"/>
          <p:cNvSpPr>
            <a:spLocks noGrp="1"/>
          </p:cNvSpPr>
          <p:nvPr>
            <p:ph type="media" sz="quarter" idx="11" hasCustomPrompt="1"/>
          </p:nvPr>
        </p:nvSpPr>
        <p:spPr>
          <a:xfrm>
            <a:off x="3268664" y="1135893"/>
            <a:ext cx="7956550" cy="4510087"/>
          </a:xfrm>
        </p:spPr>
        <p:txBody>
          <a:bodyPr/>
          <a:lstStyle>
            <a:lvl1pPr>
              <a:defRPr baseline="0"/>
            </a:lvl1pPr>
          </a:lstStyle>
          <a:p>
            <a:r>
              <a:rPr lang="en-US" dirty="0"/>
              <a:t>Click to insert demo video</a:t>
            </a:r>
          </a:p>
        </p:txBody>
      </p:sp>
    </p:spTree>
    <p:extLst>
      <p:ext uri="{BB962C8B-B14F-4D97-AF65-F5344CB8AC3E}">
        <p14:creationId xmlns:p14="http://schemas.microsoft.com/office/powerpoint/2010/main" val="53618146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_linked">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8610600" cy="1028700"/>
          </a:xfrm>
        </p:spPr>
        <p:txBody>
          <a:bodyPr anchor="t"/>
          <a:lstStyle/>
          <a:p>
            <a:r>
              <a:rPr lang="en-US"/>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584200"/>
            <a:ext cx="2844800" cy="1774600"/>
          </a:xfrm>
          <a:prstGeom prst="rect">
            <a:avLst/>
          </a:prstGeom>
        </p:spPr>
      </p:pic>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4581561"/>
            <a:ext cx="2844800" cy="1774600"/>
          </a:xfrm>
          <a:prstGeom prst="rect">
            <a:avLst/>
          </a:prstGeom>
        </p:spPr>
      </p:pic>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2575104"/>
            <a:ext cx="2844800" cy="1774600"/>
          </a:xfrm>
          <a:prstGeom prst="rect">
            <a:avLst/>
          </a:prstGeom>
        </p:spPr>
      </p:pic>
      <p:pic>
        <p:nvPicPr>
          <p:cNvPr id="8" name="Content Placeholder 18"/>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0" y="2209800"/>
            <a:ext cx="7969039" cy="4648200"/>
          </a:xfrm>
          <a:prstGeom prst="rect">
            <a:avLst/>
          </a:prstGeom>
        </p:spPr>
      </p:pic>
      <p:sp>
        <p:nvSpPr>
          <p:cNvPr id="10" name="Picture Placeholder 9"/>
          <p:cNvSpPr>
            <a:spLocks noGrp="1"/>
          </p:cNvSpPr>
          <p:nvPr>
            <p:ph type="pic" sz="quarter" idx="10" hasCustomPrompt="1"/>
          </p:nvPr>
        </p:nvSpPr>
        <p:spPr>
          <a:xfrm>
            <a:off x="1" y="2750821"/>
            <a:ext cx="7391400" cy="4107180"/>
          </a:xfrm>
        </p:spPr>
        <p:txBody>
          <a:bodyPr/>
          <a:lstStyle>
            <a:lvl1pPr>
              <a:defRPr/>
            </a:lvl1pPr>
          </a:lstStyle>
          <a:p>
            <a:r>
              <a:rPr lang="en-US" dirty="0"/>
              <a:t>Click to add screenshot</a:t>
            </a:r>
          </a:p>
        </p:txBody>
      </p:sp>
      <p:sp>
        <p:nvSpPr>
          <p:cNvPr id="12" name="Picture Placeholder 11"/>
          <p:cNvSpPr>
            <a:spLocks noGrp="1"/>
          </p:cNvSpPr>
          <p:nvPr>
            <p:ph type="pic" sz="quarter" idx="11" hasCustomPrompt="1"/>
          </p:nvPr>
        </p:nvSpPr>
        <p:spPr>
          <a:xfrm>
            <a:off x="9010650" y="757113"/>
            <a:ext cx="2495550" cy="1404924"/>
          </a:xfrm>
        </p:spPr>
        <p:txBody>
          <a:bodyPr/>
          <a:lstStyle>
            <a:lvl1pPr>
              <a:defRPr/>
            </a:lvl1pPr>
          </a:lstStyle>
          <a:p>
            <a:r>
              <a:rPr lang="en-US" dirty="0"/>
              <a:t>Click to add screenshot</a:t>
            </a:r>
          </a:p>
        </p:txBody>
      </p:sp>
      <p:sp>
        <p:nvSpPr>
          <p:cNvPr id="14" name="Picture Placeholder 13"/>
          <p:cNvSpPr>
            <a:spLocks noGrp="1"/>
          </p:cNvSpPr>
          <p:nvPr>
            <p:ph type="pic" sz="quarter" idx="12" hasCustomPrompt="1"/>
          </p:nvPr>
        </p:nvSpPr>
        <p:spPr>
          <a:xfrm>
            <a:off x="9010650" y="2751138"/>
            <a:ext cx="2495550" cy="1401762"/>
          </a:xfrm>
        </p:spPr>
        <p:txBody>
          <a:bodyPr/>
          <a:lstStyle>
            <a:lvl1pPr>
              <a:defRPr baseline="0"/>
            </a:lvl1pPr>
          </a:lstStyle>
          <a:p>
            <a:r>
              <a:rPr lang="en-US" dirty="0"/>
              <a:t>Click to add screenshot</a:t>
            </a:r>
          </a:p>
        </p:txBody>
      </p:sp>
      <p:sp>
        <p:nvSpPr>
          <p:cNvPr id="16" name="Picture Placeholder 15"/>
          <p:cNvSpPr>
            <a:spLocks noGrp="1"/>
          </p:cNvSpPr>
          <p:nvPr>
            <p:ph type="pic" sz="quarter" idx="13" hasCustomPrompt="1"/>
          </p:nvPr>
        </p:nvSpPr>
        <p:spPr>
          <a:xfrm>
            <a:off x="9010650" y="4745831"/>
            <a:ext cx="2495550" cy="1412082"/>
          </a:xfrm>
        </p:spPr>
        <p:txBody>
          <a:bodyPr/>
          <a:lstStyle>
            <a:lvl1pPr>
              <a:defRPr/>
            </a:lvl1pPr>
          </a:lstStyle>
          <a:p>
            <a:r>
              <a:rPr lang="en-US" dirty="0"/>
              <a:t>Click to add screenshot</a:t>
            </a:r>
          </a:p>
        </p:txBody>
      </p:sp>
    </p:spTree>
    <p:extLst>
      <p:ext uri="{BB962C8B-B14F-4D97-AF65-F5344CB8AC3E}">
        <p14:creationId xmlns:p14="http://schemas.microsoft.com/office/powerpoint/2010/main" val="378634309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8000"/>
          </a:xfrm>
        </p:spPr>
        <p:txBody>
          <a:bodyPr/>
          <a:lstStyle/>
          <a:p>
            <a:r>
              <a:rPr lang="en-US"/>
              <a:t>Click icon to add picture</a:t>
            </a:r>
            <a:endParaRPr lang="en-US" dirty="0"/>
          </a:p>
        </p:txBody>
      </p:sp>
      <p:sp>
        <p:nvSpPr>
          <p:cNvPr id="15" name="Text Placeholder 14"/>
          <p:cNvSpPr>
            <a:spLocks noGrp="1"/>
          </p:cNvSpPr>
          <p:nvPr>
            <p:ph type="body" sz="quarter" idx="12" hasCustomPrompt="1"/>
          </p:nvPr>
        </p:nvSpPr>
        <p:spPr>
          <a:xfrm>
            <a:off x="4722813" y="2788917"/>
            <a:ext cx="2743200" cy="914400"/>
          </a:xfrm>
        </p:spPr>
        <p:txBody>
          <a:bodyPr>
            <a:normAutofit/>
          </a:bodyPr>
          <a:lstStyle>
            <a:lvl1pPr marL="0" marR="0" indent="0" algn="ctr" defTabSz="914225" rtl="0" eaLnBrk="1" fontAlgn="auto" latinLnBrk="0" hangingPunct="1">
              <a:lnSpc>
                <a:spcPct val="100000"/>
              </a:lnSpc>
              <a:spcBef>
                <a:spcPts val="0"/>
              </a:spcBef>
              <a:spcAft>
                <a:spcPts val="0"/>
              </a:spcAft>
              <a:buClrTx/>
              <a:buSzTx/>
              <a:buFont typeface="Wingdings" pitchFamily="2" charset="2"/>
              <a:buNone/>
              <a:tabLst/>
              <a:defRPr lang="en-US" sz="5998"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225"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890044573"/>
      </p:ext>
    </p:extLst>
  </p:cSld>
  <p:clrMapOvr>
    <a:masterClrMapping/>
  </p:clrMapOvr>
  <p:transition>
    <p:fade/>
  </p:transition>
  <p:extLst mod="1">
    <p:ext uri="{DCECCB84-F9BA-43D5-87BE-67443E8EF086}">
      <p15:sldGuideLst xmlns:p15="http://schemas.microsoft.com/office/powerpoint/2012/main">
        <p15:guide id="6" pos="2975">
          <p15:clr>
            <a:srgbClr val="5ACBF0"/>
          </p15:clr>
        </p15:guide>
        <p15:guide id="7" pos="3551">
          <p15:clr>
            <a:srgbClr val="5ACBF0"/>
          </p15:clr>
        </p15:guide>
        <p15:guide id="15" pos="384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w/black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5998" spc="-100" baseline="0">
                <a:solidFill>
                  <a:schemeClr val="bg1"/>
                </a:solidFill>
              </a:defRPr>
            </a:lvl1pPr>
          </a:lstStyle>
          <a:p>
            <a:r>
              <a:rPr lang="en-US" dirty="0"/>
              <a:t>Section title</a:t>
            </a:r>
          </a:p>
        </p:txBody>
      </p:sp>
      <p:sp>
        <p:nvSpPr>
          <p:cNvPr id="5" name="Picture Placeholder 4"/>
          <p:cNvSpPr>
            <a:spLocks noGrp="1"/>
          </p:cNvSpPr>
          <p:nvPr>
            <p:ph type="pic" sz="quarter" idx="10" hasCustomPrompt="1"/>
          </p:nvPr>
        </p:nvSpPr>
        <p:spPr>
          <a:xfrm>
            <a:off x="0" y="-4823"/>
            <a:ext cx="12192000" cy="6858000"/>
          </a:xfrm>
        </p:spPr>
        <p:txBody>
          <a:bodyPr/>
          <a:lstStyle>
            <a:lvl1pPr>
              <a:defRPr baseline="0">
                <a:solidFill>
                  <a:schemeClr val="bg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187791266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w/white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chemeClr val="bg1">
              <a:alpha val="70000"/>
            </a:schemeClr>
          </a:solidFill>
        </p:spPr>
        <p:txBody>
          <a:bodyPr lIns="365760" tIns="137160" rIns="137160" bIns="1097280" anchor="b" anchorCtr="0">
            <a:noAutofit/>
          </a:bodyPr>
          <a:lstStyle>
            <a:lvl1pPr>
              <a:defRPr sz="5998" spc="-100" baseline="0">
                <a:solidFill>
                  <a:schemeClr val="tx1"/>
                </a:solidFill>
              </a:defRPr>
            </a:lvl1pPr>
          </a:lstStyle>
          <a:p>
            <a:r>
              <a:rPr lang="en-US" dirty="0"/>
              <a:t>Section title</a:t>
            </a:r>
          </a:p>
        </p:txBody>
      </p:sp>
      <p:sp>
        <p:nvSpPr>
          <p:cNvPr id="5" name="Picture Placeholder 4"/>
          <p:cNvSpPr>
            <a:spLocks noGrp="1"/>
          </p:cNvSpPr>
          <p:nvPr>
            <p:ph type="pic" sz="quarter" idx="10" hasCustomPrompt="1"/>
          </p:nvPr>
        </p:nvSpPr>
        <p:spPr>
          <a:xfrm>
            <a:off x="0" y="-4824"/>
            <a:ext cx="12192000" cy="6865568"/>
          </a:xfrm>
        </p:spPr>
        <p:txBody>
          <a:bodyPr/>
          <a:lstStyle>
            <a:lvl1pPr>
              <a:defRPr baseline="0">
                <a:solidFill>
                  <a:schemeClr val="tx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345673860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8600" y="1600201"/>
            <a:ext cx="11355228"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47605376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Microsoft logo w/photo">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a:endParaRPr lang="en-US" sz="1200" dirty="0" err="1"/>
          </a:p>
        </p:txBody>
      </p:sp>
      <p:pic>
        <p:nvPicPr>
          <p:cNvPr id="10" name="Picture 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0684" y="2899240"/>
            <a:ext cx="2881117" cy="1059525"/>
          </a:xfrm>
          <a:prstGeom prst="rect">
            <a:avLst/>
          </a:prstGeom>
        </p:spPr>
      </p:pic>
    </p:spTree>
    <p:extLst>
      <p:ext uri="{BB962C8B-B14F-4D97-AF65-F5344CB8AC3E}">
        <p14:creationId xmlns:p14="http://schemas.microsoft.com/office/powerpoint/2010/main" val="355647694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90684" y="2899240"/>
            <a:ext cx="2881117" cy="1059525"/>
          </a:xfrm>
          <a:prstGeom prst="rect">
            <a:avLst/>
          </a:prstGeom>
        </p:spPr>
      </p:pic>
    </p:spTree>
    <p:extLst>
      <p:ext uri="{BB962C8B-B14F-4D97-AF65-F5344CB8AC3E}">
        <p14:creationId xmlns:p14="http://schemas.microsoft.com/office/powerpoint/2010/main" val="77260494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90684" y="2899240"/>
            <a:ext cx="2881117" cy="1059525"/>
          </a:xfrm>
          <a:prstGeom prst="rect">
            <a:avLst/>
          </a:prstGeom>
        </p:spPr>
      </p:pic>
    </p:spTree>
    <p:extLst>
      <p:ext uri="{BB962C8B-B14F-4D97-AF65-F5344CB8AC3E}">
        <p14:creationId xmlns:p14="http://schemas.microsoft.com/office/powerpoint/2010/main" val="272900487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00925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5" y="6112612"/>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3" spc="-98" baseline="0">
                <a:solidFill>
                  <a:schemeClr val="tx1"/>
                </a:solidFill>
              </a:defRPr>
            </a:lvl1pPr>
          </a:lstStyle>
          <a:p>
            <a:r>
              <a:rPr lang="en-US" dirty="0"/>
              <a:t>Lorem ipsum</a:t>
            </a:r>
          </a:p>
        </p:txBody>
      </p:sp>
    </p:spTree>
    <p:extLst>
      <p:ext uri="{BB962C8B-B14F-4D97-AF65-F5344CB8AC3E}">
        <p14:creationId xmlns:p14="http://schemas.microsoft.com/office/powerpoint/2010/main" val="320968459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7253306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TextBox 7"/>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8963534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4311319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79763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197823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1338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304711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72456069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74573597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37879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908248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207529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066598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9214446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352134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242868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95314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90945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915039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41404063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13198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97796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51904"/>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47949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_50-50 Right Photo Layout">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72381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t="9142"/>
          <a:stretch/>
        </p:blipFill>
        <p:spPr>
          <a:xfrm>
            <a:off x="0" y="-66411"/>
            <a:ext cx="12192000" cy="6924412"/>
          </a:xfrm>
          <a:prstGeom prst="rect">
            <a:avLst/>
          </a:prstGeom>
        </p:spPr>
      </p:pic>
    </p:spTree>
    <p:extLst>
      <p:ext uri="{BB962C8B-B14F-4D97-AF65-F5344CB8AC3E}">
        <p14:creationId xmlns:p14="http://schemas.microsoft.com/office/powerpoint/2010/main" val="113082453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4" name="Rectangle 3"/>
          <p:cNvSpPr/>
          <p:nvPr userDrawn="1"/>
        </p:nvSpPr>
        <p:spPr bwMode="auto">
          <a:xfrm>
            <a:off x="267620" y="2084187"/>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4186"/>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3877271"/>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48525" y="470068"/>
            <a:ext cx="1648360" cy="353933"/>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6767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24" y="470067"/>
            <a:ext cx="1613565" cy="346755"/>
          </a:xfrm>
          <a:prstGeom prst="rect">
            <a:avLst/>
          </a:prstGeom>
        </p:spPr>
      </p:pic>
    </p:spTree>
    <p:extLst>
      <p:ext uri="{BB962C8B-B14F-4D97-AF65-F5344CB8AC3E}">
        <p14:creationId xmlns:p14="http://schemas.microsoft.com/office/powerpoint/2010/main" val="3172547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93445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707829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843338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722902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image" Target="../media/image5.png"/><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theme" Target="../theme/theme2.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theme" Target="../theme/theme3.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theme" Target="../theme/theme4.xml"/><Relationship Id="rId3" Type="http://schemas.openxmlformats.org/officeDocument/2006/relationships/slideLayout" Target="../slideLayouts/slideLayout96.xml"/><Relationship Id="rId21" Type="http://schemas.openxmlformats.org/officeDocument/2006/relationships/slideLayout" Target="../slideLayouts/slideLayout114.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image" Target="../media/image26.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theme" Target="../theme/theme5.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1412661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6" r:id="rId25"/>
    <p:sldLayoutId id="2147483963" r:id="rId26"/>
    <p:sldLayoutId id="2147483719" r:id="rId27"/>
    <p:sldLayoutId id="2147483720" r:id="rId28"/>
    <p:sldLayoutId id="2147483722" r:id="rId29"/>
    <p:sldLayoutId id="2147483724" r:id="rId30"/>
    <p:sldLayoutId id="2147483726" r:id="rId31"/>
    <p:sldLayoutId id="2147483731" r:id="rId32"/>
    <p:sldLayoutId id="2147483732" r:id="rId33"/>
    <p:sldLayoutId id="2147483733" r:id="rId34"/>
    <p:sldLayoutId id="2147483734" r:id="rId35"/>
    <p:sldLayoutId id="2147483735" r:id="rId36"/>
    <p:sldLayoutId id="2147483736" r:id="rId37"/>
    <p:sldLayoutId id="2147483738" r:id="rId38"/>
    <p:sldLayoutId id="2147484015" r:id="rId3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90"/>
            <a:ext cx="11696700" cy="682195"/>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28600" y="6553201"/>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7869"/>
            <a:endParaRPr lang="en-US" dirty="0">
              <a:solidFill>
                <a:srgbClr val="505050"/>
              </a:solidFill>
            </a:endParaRPr>
          </a:p>
        </p:txBody>
      </p:sp>
      <p:sp>
        <p:nvSpPr>
          <p:cNvPr id="15" name="Text Placeholder 14"/>
          <p:cNvSpPr>
            <a:spLocks noGrp="1"/>
          </p:cNvSpPr>
          <p:nvPr>
            <p:ph type="body" idx="1"/>
          </p:nvPr>
        </p:nvSpPr>
        <p:spPr>
          <a:xfrm>
            <a:off x="228600" y="1600202"/>
            <a:ext cx="11696700" cy="4559531"/>
          </a:xfrm>
          <a:prstGeom prst="rect">
            <a:avLst/>
          </a:prstGeom>
        </p:spPr>
        <p:txBody>
          <a:bodyPr vert="horz" lIns="137160" tIns="91440" rIns="137160" bIns="13716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3" y="6553201"/>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869"/>
            <a:fld id="{FAADACFB-7C71-4E89-89D2-7BBA40B7BFA9}" type="slidenum">
              <a:rPr lang="en-US" smtClean="0">
                <a:solidFill>
                  <a:srgbClr val="505050"/>
                </a:solidFill>
              </a:rPr>
              <a:pPr defTabSz="1087869"/>
              <a:t>‹#›</a:t>
            </a:fld>
            <a:endParaRPr lang="en-US" dirty="0">
              <a:solidFill>
                <a:srgbClr val="505050"/>
              </a:solidFill>
            </a:endParaRPr>
          </a:p>
        </p:txBody>
      </p:sp>
      <p:pic>
        <p:nvPicPr>
          <p:cNvPr id="6" name="Picture 5"/>
          <p:cNvPicPr>
            <a:picLocks noChangeAspect="1"/>
          </p:cNvPicPr>
          <p:nvPr userDrawn="1"/>
        </p:nvPicPr>
        <p:blipFill>
          <a:blip r:embed="rId33">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85975235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 id="2147483819" r:id="rId18"/>
    <p:sldLayoutId id="2147483820" r:id="rId19"/>
    <p:sldLayoutId id="2147483821" r:id="rId20"/>
    <p:sldLayoutId id="2147483822" r:id="rId21"/>
    <p:sldLayoutId id="2147483823" r:id="rId22"/>
    <p:sldLayoutId id="2147483824" r:id="rId23"/>
    <p:sldLayoutId id="2147483825" r:id="rId24"/>
    <p:sldLayoutId id="2147483826" r:id="rId25"/>
    <p:sldLayoutId id="2147483827" r:id="rId26"/>
    <p:sldLayoutId id="2147483828" r:id="rId27"/>
    <p:sldLayoutId id="2147483829" r:id="rId28"/>
    <p:sldLayoutId id="2147483830" r:id="rId29"/>
    <p:sldLayoutId id="2147483831" r:id="rId30"/>
    <p:sldLayoutId id="2147483833" r:id="rId31"/>
  </p:sldLayoutIdLst>
  <p:transition>
    <p:fade/>
  </p:transition>
  <p:hf hdr="0" ftr="0" dt="0"/>
  <p:txStyles>
    <p:titleStyle>
      <a:lvl1pPr marL="0" algn="l" defTabSz="1087869"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7869"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5968" indent="-194353" algn="l" defTabSz="1087869"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547" indent="-173198" algn="l" defTabSz="1087869"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127" indent="-177166" algn="l" defTabSz="108786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111" indent="-179811" algn="l" defTabSz="108786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1641"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574"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511"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444"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869" rtl="0" eaLnBrk="1" latinLnBrk="0" hangingPunct="1">
        <a:defRPr sz="2200" kern="1200">
          <a:solidFill>
            <a:schemeClr val="tx1"/>
          </a:solidFill>
          <a:latin typeface="+mn-lt"/>
          <a:ea typeface="+mn-ea"/>
          <a:cs typeface="+mn-cs"/>
        </a:defRPr>
      </a:lvl1pPr>
      <a:lvl2pPr marL="543935" algn="l" defTabSz="1087869" rtl="0" eaLnBrk="1" latinLnBrk="0" hangingPunct="1">
        <a:defRPr sz="2200" kern="1200">
          <a:solidFill>
            <a:schemeClr val="tx1"/>
          </a:solidFill>
          <a:latin typeface="+mn-lt"/>
          <a:ea typeface="+mn-ea"/>
          <a:cs typeface="+mn-cs"/>
        </a:defRPr>
      </a:lvl2pPr>
      <a:lvl3pPr marL="1087869" algn="l" defTabSz="1087869" rtl="0" eaLnBrk="1" latinLnBrk="0" hangingPunct="1">
        <a:defRPr sz="2200" kern="1200">
          <a:solidFill>
            <a:schemeClr val="tx1"/>
          </a:solidFill>
          <a:latin typeface="+mn-lt"/>
          <a:ea typeface="+mn-ea"/>
          <a:cs typeface="+mn-cs"/>
        </a:defRPr>
      </a:lvl3pPr>
      <a:lvl4pPr marL="1631804" algn="l" defTabSz="1087869" rtl="0" eaLnBrk="1" latinLnBrk="0" hangingPunct="1">
        <a:defRPr sz="2200" kern="1200">
          <a:solidFill>
            <a:schemeClr val="tx1"/>
          </a:solidFill>
          <a:latin typeface="+mn-lt"/>
          <a:ea typeface="+mn-ea"/>
          <a:cs typeface="+mn-cs"/>
        </a:defRPr>
      </a:lvl4pPr>
      <a:lvl5pPr marL="2175739" algn="l" defTabSz="1087869" rtl="0" eaLnBrk="1" latinLnBrk="0" hangingPunct="1">
        <a:defRPr sz="2200" kern="1200">
          <a:solidFill>
            <a:schemeClr val="tx1"/>
          </a:solidFill>
          <a:latin typeface="+mn-lt"/>
          <a:ea typeface="+mn-ea"/>
          <a:cs typeface="+mn-cs"/>
        </a:defRPr>
      </a:lvl5pPr>
      <a:lvl6pPr marL="2719674" algn="l" defTabSz="1087869" rtl="0" eaLnBrk="1" latinLnBrk="0" hangingPunct="1">
        <a:defRPr sz="2200" kern="1200">
          <a:solidFill>
            <a:schemeClr val="tx1"/>
          </a:solidFill>
          <a:latin typeface="+mn-lt"/>
          <a:ea typeface="+mn-ea"/>
          <a:cs typeface="+mn-cs"/>
        </a:defRPr>
      </a:lvl6pPr>
      <a:lvl7pPr marL="3263607" algn="l" defTabSz="1087869" rtl="0" eaLnBrk="1" latinLnBrk="0" hangingPunct="1">
        <a:defRPr sz="2200" kern="1200">
          <a:solidFill>
            <a:schemeClr val="tx1"/>
          </a:solidFill>
          <a:latin typeface="+mn-lt"/>
          <a:ea typeface="+mn-ea"/>
          <a:cs typeface="+mn-cs"/>
        </a:defRPr>
      </a:lvl7pPr>
      <a:lvl8pPr marL="3807543" algn="l" defTabSz="1087869" rtl="0" eaLnBrk="1" latinLnBrk="0" hangingPunct="1">
        <a:defRPr sz="2200" kern="1200">
          <a:solidFill>
            <a:schemeClr val="tx1"/>
          </a:solidFill>
          <a:latin typeface="+mn-lt"/>
          <a:ea typeface="+mn-ea"/>
          <a:cs typeface="+mn-cs"/>
        </a:defRPr>
      </a:lvl8pPr>
      <a:lvl9pPr marL="4351478" algn="l" defTabSz="1087869"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2">
          <p15:clr>
            <a:srgbClr val="5ACBF0"/>
          </p15:clr>
        </p15:guide>
        <p15:guide id="2" pos="2976">
          <p15:clr>
            <a:srgbClr val="5ACBF0"/>
          </p15:clr>
        </p15:guide>
        <p15:guide id="3" pos="2400">
          <p15:clr>
            <a:srgbClr val="5ACBF0"/>
          </p15:clr>
        </p15:guide>
        <p15:guide id="4" pos="1824">
          <p15:clr>
            <a:srgbClr val="5ACBF0"/>
          </p15:clr>
        </p15:guide>
        <p15:guide id="5" pos="1248">
          <p15:clr>
            <a:srgbClr val="5ACBF0"/>
          </p15:clr>
        </p15:guide>
        <p15:guide id="6" pos="672">
          <p15:clr>
            <a:srgbClr val="5ACBF0"/>
          </p15:clr>
        </p15:guide>
        <p15:guide id="7" pos="144">
          <p15:clr>
            <a:srgbClr val="5ACBF0"/>
          </p15:clr>
        </p15:guide>
        <p15:guide id="8" pos="4128">
          <p15:clr>
            <a:srgbClr val="5ACBF0"/>
          </p15:clr>
        </p15:guide>
        <p15:guide id="9" pos="4704">
          <p15:clr>
            <a:srgbClr val="5ACBF0"/>
          </p15:clr>
        </p15:guide>
        <p15:guide id="10" pos="5280">
          <p15:clr>
            <a:srgbClr val="5ACBF0"/>
          </p15:clr>
        </p15:guide>
        <p15:guide id="11" pos="5856">
          <p15:clr>
            <a:srgbClr val="5ACBF0"/>
          </p15:clr>
        </p15:guide>
        <p15:guide id="12" pos="6432">
          <p15:clr>
            <a:srgbClr val="5ACBF0"/>
          </p15:clr>
        </p15:guide>
        <p15:guide id="13" pos="7008">
          <p15:clr>
            <a:srgbClr val="5ACBF0"/>
          </p15:clr>
        </p15:guide>
        <p15:guide id="14" pos="7536">
          <p15:clr>
            <a:srgbClr val="5ACBF0"/>
          </p15:clr>
        </p15:guide>
        <p15:guide id="15" orient="horz" pos="180">
          <p15:clr>
            <a:srgbClr val="5ACBF0"/>
          </p15:clr>
        </p15:guide>
        <p15:guide id="16" orient="horz" pos="744">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28">
          <p15:clr>
            <a:srgbClr val="5ACBF0"/>
          </p15:clr>
        </p15:guide>
        <p15:guide id="23" pos="240">
          <p15:clr>
            <a:srgbClr val="F26B43"/>
          </p15:clr>
        </p15:guide>
        <p15:guide id="24" pos="7440">
          <p15:clr>
            <a:srgbClr val="F26B43"/>
          </p15:clr>
        </p15:guide>
        <p15:guide id="25" orient="horz" pos="264">
          <p15:clr>
            <a:srgbClr val="F26B43"/>
          </p15:clr>
        </p15:guide>
        <p15:guide id="26" orient="horz" pos="4032">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guide id="31" orient="horz" pos="115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370906" y="-217"/>
            <a:ext cx="935477" cy="5654618"/>
            <a:chOff x="12618967" y="-221"/>
            <a:chExt cx="954235" cy="5767186"/>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14102" fontAlgn="base">
                  <a:lnSpc>
                    <a:spcPct val="100000"/>
                  </a:lnSpc>
                  <a:spcBef>
                    <a:spcPct val="0"/>
                  </a:spcBef>
                  <a:spcAft>
                    <a:spcPct val="0"/>
                  </a:spcAft>
                </a:pPr>
                <a:r>
                  <a:rPr lang="en-US" sz="49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14102" fontAlgn="base">
                  <a:lnSpc>
                    <a:spcPct val="100000"/>
                  </a:lnSpc>
                  <a:spcBef>
                    <a:spcPct val="0"/>
                  </a:spcBef>
                  <a:spcAft>
                    <a:spcPct val="0"/>
                  </a:spcAft>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3428881069"/>
      </p:ext>
    </p:extLst>
  </p:cSld>
  <p:clrMap bg1="dk1" tx1="lt1" bg2="dk2" tx2="lt2" accent1="accent1" accent2="accent2" accent3="accent3" accent4="accent4" accent5="accent5" accent6="accent6" hlink="hlink" folHlink="folHlink"/>
  <p:sldLayoutIdLst>
    <p:sldLayoutId id="2147483966" r:id="rId1"/>
    <p:sldLayoutId id="2147483967" r:id="rId2"/>
    <p:sldLayoutId id="2147483968" r:id="rId3"/>
    <p:sldLayoutId id="2147483969" r:id="rId4"/>
    <p:sldLayoutId id="2147483970" r:id="rId5"/>
    <p:sldLayoutId id="2147483971" r:id="rId6"/>
    <p:sldLayoutId id="2147483972" r:id="rId7"/>
    <p:sldLayoutId id="2147483973" r:id="rId8"/>
    <p:sldLayoutId id="2147483974" r:id="rId9"/>
    <p:sldLayoutId id="2147483975" r:id="rId10"/>
    <p:sldLayoutId id="2147483976" r:id="rId11"/>
    <p:sldLayoutId id="2147483977" r:id="rId12"/>
    <p:sldLayoutId id="2147483978" r:id="rId13"/>
    <p:sldLayoutId id="2147483979" r:id="rId14"/>
    <p:sldLayoutId id="2147483980" r:id="rId15"/>
    <p:sldLayoutId id="2147483981" r:id="rId16"/>
    <p:sldLayoutId id="2147483982" r:id="rId17"/>
    <p:sldLayoutId id="2147483983" r:id="rId18"/>
    <p:sldLayoutId id="2147483984" r:id="rId19"/>
    <p:sldLayoutId id="2147483985" r:id="rId20"/>
    <p:sldLayoutId id="2147483986" r:id="rId21"/>
    <p:sldLayoutId id="2147483987" r:id="rId22"/>
    <p:sldLayoutId id="2147483988"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07861961"/>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 id="2147484006" r:id="rId17"/>
    <p:sldLayoutId id="2147484007" r:id="rId18"/>
    <p:sldLayoutId id="2147484008" r:id="rId19"/>
    <p:sldLayoutId id="2147484009" r:id="rId20"/>
    <p:sldLayoutId id="2147484010" r:id="rId21"/>
    <p:sldLayoutId id="2147484011" r:id="rId22"/>
    <p:sldLayoutId id="2147484012" r:id="rId23"/>
    <p:sldLayoutId id="2147484013" r:id="rId24"/>
    <p:sldLayoutId id="2147484014"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3338259129"/>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 id="2147484026" r:id="rId9"/>
    <p:sldLayoutId id="2147484027" r:id="rId10"/>
    <p:sldLayoutId id="2147484028" r:id="rId11"/>
    <p:sldLayoutId id="2147484029" r:id="rId12"/>
    <p:sldLayoutId id="2147484030" r:id="rId13"/>
    <p:sldLayoutId id="2147484031" r:id="rId14"/>
    <p:sldLayoutId id="2147484032" r:id="rId15"/>
    <p:sldLayoutId id="2147484033" r:id="rId16"/>
    <p:sldLayoutId id="2147484034" r:id="rId17"/>
    <p:sldLayoutId id="2147484035" r:id="rId18"/>
    <p:sldLayoutId id="2147484036" r:id="rId19"/>
    <p:sldLayoutId id="2147484037" r:id="rId20"/>
    <p:sldLayoutId id="2147484038" r:id="rId21"/>
    <p:sldLayoutId id="2147484039" r:id="rId22"/>
    <p:sldLayoutId id="2147484040" r:id="rId23"/>
    <p:sldLayoutId id="2147484041" r:id="rId24"/>
    <p:sldLayoutId id="2147484042"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49.emf"/></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6.png"/><Relationship Id="rId7"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0.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63.png"/><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11.xml"/><Relationship Id="rId6" Type="http://schemas.openxmlformats.org/officeDocument/2006/relationships/image" Target="../media/image52.png"/><Relationship Id="rId5" Type="http://schemas.openxmlformats.org/officeDocument/2006/relationships/image" Target="../media/image71.png"/><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81.png"/><Relationship Id="rId18" Type="http://schemas.openxmlformats.org/officeDocument/2006/relationships/image" Target="../media/image86.png"/><Relationship Id="rId26" Type="http://schemas.openxmlformats.org/officeDocument/2006/relationships/image" Target="../media/image93.png"/><Relationship Id="rId3" Type="http://schemas.openxmlformats.org/officeDocument/2006/relationships/image" Target="../media/image72.png"/><Relationship Id="rId21" Type="http://schemas.openxmlformats.org/officeDocument/2006/relationships/image" Target="../media/image88.png"/><Relationship Id="rId7" Type="http://schemas.openxmlformats.org/officeDocument/2006/relationships/image" Target="../media/image76.png"/><Relationship Id="rId12" Type="http://schemas.openxmlformats.org/officeDocument/2006/relationships/image" Target="../media/image80.png"/><Relationship Id="rId17" Type="http://schemas.openxmlformats.org/officeDocument/2006/relationships/image" Target="../media/image85.png"/><Relationship Id="rId25" Type="http://schemas.openxmlformats.org/officeDocument/2006/relationships/image" Target="../media/image92.png"/><Relationship Id="rId2" Type="http://schemas.openxmlformats.org/officeDocument/2006/relationships/notesSlide" Target="../notesSlides/notesSlide30.xml"/><Relationship Id="rId16" Type="http://schemas.openxmlformats.org/officeDocument/2006/relationships/image" Target="../media/image84.png"/><Relationship Id="rId20" Type="http://schemas.openxmlformats.org/officeDocument/2006/relationships/image" Target="../media/image87.png"/><Relationship Id="rId1" Type="http://schemas.openxmlformats.org/officeDocument/2006/relationships/slideLayout" Target="../slideLayouts/slideLayout11.xml"/><Relationship Id="rId6" Type="http://schemas.openxmlformats.org/officeDocument/2006/relationships/image" Target="../media/image75.png"/><Relationship Id="rId11" Type="http://schemas.openxmlformats.org/officeDocument/2006/relationships/image" Target="../media/image79.png"/><Relationship Id="rId24" Type="http://schemas.openxmlformats.org/officeDocument/2006/relationships/image" Target="../media/image91.png"/><Relationship Id="rId5" Type="http://schemas.openxmlformats.org/officeDocument/2006/relationships/image" Target="../media/image74.png"/><Relationship Id="rId15" Type="http://schemas.openxmlformats.org/officeDocument/2006/relationships/image" Target="../media/image83.png"/><Relationship Id="rId23" Type="http://schemas.openxmlformats.org/officeDocument/2006/relationships/image" Target="../media/image90.png"/><Relationship Id="rId10" Type="http://schemas.openxmlformats.org/officeDocument/2006/relationships/image" Target="../media/image78.png"/><Relationship Id="rId19" Type="http://schemas.openxmlformats.org/officeDocument/2006/relationships/image" Target="../media/image61.png"/><Relationship Id="rId4" Type="http://schemas.openxmlformats.org/officeDocument/2006/relationships/image" Target="../media/image73.png"/><Relationship Id="rId9" Type="http://schemas.openxmlformats.org/officeDocument/2006/relationships/image" Target="../media/image77.png"/><Relationship Id="rId14" Type="http://schemas.openxmlformats.org/officeDocument/2006/relationships/image" Target="../media/image82.png"/><Relationship Id="rId22" Type="http://schemas.openxmlformats.org/officeDocument/2006/relationships/image" Target="../media/image89.png"/><Relationship Id="rId27"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96.png"/><Relationship Id="rId7" Type="http://schemas.openxmlformats.org/officeDocument/2006/relationships/image" Target="../media/image75.png"/><Relationship Id="rId2" Type="http://schemas.openxmlformats.org/officeDocument/2006/relationships/image" Target="../media/image95.png"/><Relationship Id="rId1" Type="http://schemas.openxmlformats.org/officeDocument/2006/relationships/slideLayout" Target="../slideLayouts/slideLayout3.xml"/><Relationship Id="rId6" Type="http://schemas.openxmlformats.org/officeDocument/2006/relationships/image" Target="../media/image97.png"/><Relationship Id="rId5" Type="http://schemas.openxmlformats.org/officeDocument/2006/relationships/image" Target="../media/image56.png"/><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hyperlink" Target="https://github.com/jvallery/CryptBitSF" TargetMode="External"/><Relationship Id="rId7" Type="http://schemas.openxmlformats.org/officeDocument/2006/relationships/image" Target="../media/image56.png"/><Relationship Id="rId2" Type="http://schemas.openxmlformats.org/officeDocument/2006/relationships/hyperlink" Target="https://github.com/jvallery/CryptBitCS" TargetMode="Externa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96.png"/><Relationship Id="rId10" Type="http://schemas.openxmlformats.org/officeDocument/2006/relationships/image" Target="../media/image74.png"/><Relationship Id="rId4" Type="http://schemas.openxmlformats.org/officeDocument/2006/relationships/image" Target="../media/image95.png"/><Relationship Id="rId9" Type="http://schemas.openxmlformats.org/officeDocument/2006/relationships/image" Target="../media/image75.png"/></Relationships>
</file>

<file path=ppt/slides/_rels/slide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50.png"/><Relationship Id="rId7" Type="http://schemas.openxmlformats.org/officeDocument/2006/relationships/image" Target="../media/image74.png"/><Relationship Id="rId2" Type="http://schemas.openxmlformats.org/officeDocument/2006/relationships/image" Target="../media/image51.png"/><Relationship Id="rId1" Type="http://schemas.openxmlformats.org/officeDocument/2006/relationships/slideLayout" Target="../slideLayouts/slideLayout11.xml"/><Relationship Id="rId6" Type="http://schemas.openxmlformats.org/officeDocument/2006/relationships/image" Target="../media/image67.png"/><Relationship Id="rId5" Type="http://schemas.openxmlformats.org/officeDocument/2006/relationships/image" Target="../media/image56.png"/><Relationship Id="rId4" Type="http://schemas.openxmlformats.org/officeDocument/2006/relationships/image" Target="../media/image9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2.xml"/></Relationships>
</file>

<file path=ppt/slides/_rels/slide42.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11.xml"/><Relationship Id="rId6" Type="http://schemas.openxmlformats.org/officeDocument/2006/relationships/image" Target="../media/image74.png"/><Relationship Id="rId5" Type="http://schemas.openxmlformats.org/officeDocument/2006/relationships/image" Target="../media/image67.png"/><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66.png"/><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101.png"/><Relationship Id="rId2" Type="http://schemas.openxmlformats.org/officeDocument/2006/relationships/notesSlide" Target="../notesSlides/notesSlide39.xml"/><Relationship Id="rId1" Type="http://schemas.openxmlformats.org/officeDocument/2006/relationships/slideLayout" Target="../slideLayouts/slideLayout11.xml"/><Relationship Id="rId6" Type="http://schemas.openxmlformats.org/officeDocument/2006/relationships/image" Target="../media/image52.png"/><Relationship Id="rId5" Type="http://schemas.openxmlformats.org/officeDocument/2006/relationships/image" Target="../media/image100.png"/><Relationship Id="rId4" Type="http://schemas.openxmlformats.org/officeDocument/2006/relationships/image" Target="../media/image9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0.xml"/><Relationship Id="rId1" Type="http://schemas.openxmlformats.org/officeDocument/2006/relationships/slideLayout" Target="../slideLayouts/slideLayout25.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177"/>
            <a:ext cx="11653523" cy="4062651"/>
          </a:xfrm>
        </p:spPr>
        <p:txBody>
          <a:bodyPr/>
          <a:lstStyle/>
          <a:p>
            <a:pPr marL="0" indent="0">
              <a:buNone/>
            </a:pPr>
            <a:r>
              <a:rPr lang="en-US" sz="2800" dirty="0"/>
              <a:t>Many people are talking about adopting microservices and moving away from the monolithic application. But how do you go about moving to a microservices based architecture? How do you host your microservices reliably on Azure Service Fabric? In this session we’ll provide a brief review of microservices and Service Fabric principals. We’ll then quickly move into a through discussion of field proven strategies for transforming development and IT teams to utilizes these technologies. We’ll review real-world customer examples of how to best handle deployments, monitoring, securing, and generally managing services with Azure Service Fabric.</a:t>
            </a:r>
          </a:p>
        </p:txBody>
      </p:sp>
      <p:sp>
        <p:nvSpPr>
          <p:cNvPr id="6" name="Text Placeholder 5"/>
          <p:cNvSpPr>
            <a:spLocks noGrp="1"/>
          </p:cNvSpPr>
          <p:nvPr>
            <p:ph type="body" sz="quarter" idx="11"/>
          </p:nvPr>
        </p:nvSpPr>
        <p:spPr/>
        <p:txBody>
          <a:bodyPr/>
          <a:lstStyle/>
          <a:p>
            <a:endParaRPr lang="en-US"/>
          </a:p>
        </p:txBody>
      </p:sp>
      <p:sp>
        <p:nvSpPr>
          <p:cNvPr id="4" name="Title 3"/>
          <p:cNvSpPr>
            <a:spLocks noGrp="1"/>
          </p:cNvSpPr>
          <p:nvPr>
            <p:ph type="title"/>
          </p:nvPr>
        </p:nvSpPr>
        <p:spPr/>
        <p:txBody>
          <a:bodyPr/>
          <a:lstStyle/>
          <a:p>
            <a:r>
              <a:rPr lang="en-US" dirty="0"/>
              <a:t>Migrating the Monolithic to the Microscopic</a:t>
            </a:r>
          </a:p>
        </p:txBody>
      </p:sp>
    </p:spTree>
    <p:extLst>
      <p:ext uri="{BB962C8B-B14F-4D97-AF65-F5344CB8AC3E}">
        <p14:creationId xmlns:p14="http://schemas.microsoft.com/office/powerpoint/2010/main" val="188787882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 y="1187940"/>
            <a:ext cx="11910060" cy="899537"/>
          </a:xfrm>
        </p:spPr>
        <p:txBody>
          <a:bodyPr/>
          <a:lstStyle/>
          <a:p>
            <a:r>
              <a:rPr lang="en-US" dirty="0"/>
              <a:t>“	organizations ... produce designs which are copies of the communication structures of these organizations”</a:t>
            </a:r>
          </a:p>
        </p:txBody>
      </p:sp>
      <p:sp>
        <p:nvSpPr>
          <p:cNvPr id="6" name="Text Placeholder 5"/>
          <p:cNvSpPr>
            <a:spLocks noGrp="1"/>
          </p:cNvSpPr>
          <p:nvPr>
            <p:ph type="body" sz="quarter" idx="10"/>
          </p:nvPr>
        </p:nvSpPr>
        <p:spPr>
          <a:xfrm>
            <a:off x="5647789" y="4773622"/>
            <a:ext cx="5378549" cy="615522"/>
          </a:xfrm>
        </p:spPr>
        <p:txBody>
          <a:bodyPr/>
          <a:lstStyle/>
          <a:p>
            <a:pPr algn="r"/>
            <a:r>
              <a:rPr lang="en-US" dirty="0"/>
              <a:t>Melvin Conway</a:t>
            </a:r>
          </a:p>
        </p:txBody>
      </p:sp>
    </p:spTree>
    <p:extLst>
      <p:ext uri="{BB962C8B-B14F-4D97-AF65-F5344CB8AC3E}">
        <p14:creationId xmlns:p14="http://schemas.microsoft.com/office/powerpoint/2010/main" val="27978538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Hosting Microservices</a:t>
            </a:r>
          </a:p>
        </p:txBody>
      </p:sp>
      <p:sp>
        <p:nvSpPr>
          <p:cNvPr id="6" name="Text Placeholder 5"/>
          <p:cNvSpPr>
            <a:spLocks noGrp="1"/>
          </p:cNvSpPr>
          <p:nvPr>
            <p:ph type="body" sz="quarter" idx="10"/>
          </p:nvPr>
        </p:nvSpPr>
        <p:spPr>
          <a:xfrm>
            <a:off x="269239" y="1189495"/>
            <a:ext cx="11653523" cy="3379335"/>
          </a:xfrm>
        </p:spPr>
        <p:txBody>
          <a:bodyPr/>
          <a:lstStyle/>
          <a:p>
            <a:r>
              <a:rPr lang="en-US" dirty="0"/>
              <a:t>Needs</a:t>
            </a:r>
          </a:p>
          <a:p>
            <a:pPr lvl="1"/>
            <a:r>
              <a:rPr lang="en-US" sz="2745" dirty="0"/>
              <a:t>Environment capable of hosting microservices</a:t>
            </a:r>
          </a:p>
          <a:p>
            <a:pPr lvl="1"/>
            <a:r>
              <a:rPr lang="en-US" sz="2745" dirty="0"/>
              <a:t>Service discovery</a:t>
            </a:r>
          </a:p>
          <a:p>
            <a:pPr lvl="1"/>
            <a:r>
              <a:rPr lang="en-US" sz="2745" dirty="0"/>
              <a:t>Health monitoring</a:t>
            </a:r>
          </a:p>
          <a:p>
            <a:pPr lvl="1"/>
            <a:r>
              <a:rPr lang="en-US" sz="2745" dirty="0"/>
              <a:t>Automated deployment</a:t>
            </a:r>
          </a:p>
          <a:p>
            <a:pPr lvl="1"/>
            <a:r>
              <a:rPr lang="en-US" sz="2745" dirty="0"/>
              <a:t>Orchestration/scheduling</a:t>
            </a:r>
          </a:p>
          <a:p>
            <a:pPr lvl="1"/>
            <a:endParaRPr lang="en-US" dirty="0"/>
          </a:p>
        </p:txBody>
      </p:sp>
      <p:pic>
        <p:nvPicPr>
          <p:cNvPr id="4" name="Picture 3"/>
          <p:cNvPicPr>
            <a:picLocks noChangeAspect="1"/>
          </p:cNvPicPr>
          <p:nvPr/>
        </p:nvPicPr>
        <p:blipFill>
          <a:blip r:embed="rId3"/>
          <a:stretch>
            <a:fillRect/>
          </a:stretch>
        </p:blipFill>
        <p:spPr>
          <a:xfrm>
            <a:off x="7365935" y="2778781"/>
            <a:ext cx="4825754" cy="4825754"/>
          </a:xfrm>
          <a:prstGeom prst="rect">
            <a:avLst/>
          </a:prstGeom>
        </p:spPr>
      </p:pic>
    </p:spTree>
    <p:extLst>
      <p:ext uri="{BB962C8B-B14F-4D97-AF65-F5344CB8AC3E}">
        <p14:creationId xmlns:p14="http://schemas.microsoft.com/office/powerpoint/2010/main" val="3922878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0" y="4081425"/>
            <a:ext cx="12192000" cy="1371600"/>
          </a:xfrm>
          <a:prstGeom prst="rect">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pPr>
            <a:r>
              <a:rPr lang="en-US" sz="3921" dirty="0">
                <a:solidFill>
                  <a:schemeClr val="bg1"/>
                </a:solidFill>
              </a:rPr>
              <a:t>    Service Fabric cluster</a:t>
            </a:r>
          </a:p>
        </p:txBody>
      </p:sp>
      <p:sp>
        <p:nvSpPr>
          <p:cNvPr id="11" name="Rectangle 10"/>
          <p:cNvSpPr/>
          <p:nvPr/>
        </p:nvSpPr>
        <p:spPr bwMode="auto">
          <a:xfrm>
            <a:off x="1" y="1117649"/>
            <a:ext cx="12192000" cy="1371600"/>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pPr>
            <a:r>
              <a:rPr lang="en-US" sz="3921" dirty="0">
                <a:solidFill>
                  <a:schemeClr val="bg1"/>
                </a:solidFill>
              </a:rPr>
              <a:t>   Azure Container Service</a:t>
            </a:r>
          </a:p>
        </p:txBody>
      </p:sp>
      <p:sp>
        <p:nvSpPr>
          <p:cNvPr id="5" name="Rectangle 4"/>
          <p:cNvSpPr/>
          <p:nvPr/>
        </p:nvSpPr>
        <p:spPr bwMode="auto">
          <a:xfrm>
            <a:off x="0" y="2590107"/>
            <a:ext cx="12192000" cy="1371600"/>
          </a:xfrm>
          <a:prstGeom prst="rect">
            <a:avLst/>
          </a:prstGeom>
          <a:solidFill>
            <a:srgbClr val="7373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pPr>
            <a:r>
              <a:rPr lang="en-US" sz="3921" dirty="0">
                <a:solidFill>
                  <a:schemeClr val="bg1"/>
                </a:solidFill>
              </a:rPr>
              <a:t>   Virtual Machines</a:t>
            </a:r>
          </a:p>
        </p:txBody>
      </p:sp>
      <p:sp>
        <p:nvSpPr>
          <p:cNvPr id="17" name="Title 16"/>
          <p:cNvSpPr>
            <a:spLocks noGrp="1"/>
          </p:cNvSpPr>
          <p:nvPr>
            <p:ph type="title"/>
          </p:nvPr>
        </p:nvSpPr>
        <p:spPr/>
        <p:txBody>
          <a:bodyPr/>
          <a:lstStyle/>
          <a:p>
            <a:r>
              <a:rPr lang="en-US" dirty="0"/>
              <a:t>Hosting Microservices in Azure</a:t>
            </a:r>
          </a:p>
        </p:txBody>
      </p:sp>
      <p:pic>
        <p:nvPicPr>
          <p:cNvPr id="1026" name="Picture 2" descr="Image result for kubernetes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7777" y="2681904"/>
            <a:ext cx="1558029" cy="11786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esosphere dc/os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0295" y="1172554"/>
            <a:ext cx="1661525" cy="1247406"/>
          </a:xfrm>
          <a:prstGeom prst="rect">
            <a:avLst/>
          </a:prstGeom>
          <a:solidFill>
            <a:srgbClr val="F8F8F8"/>
          </a:solidFill>
        </p:spPr>
      </p:pic>
      <p:pic>
        <p:nvPicPr>
          <p:cNvPr id="1030" name="Picture 6" descr="Image result for docker swarm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8160" y="1098706"/>
            <a:ext cx="1638430" cy="136333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6">
            <a:biLevel thresh="25000"/>
          </a:blip>
          <a:stretch>
            <a:fillRect/>
          </a:stretch>
        </p:blipFill>
        <p:spPr>
          <a:xfrm>
            <a:off x="6178160" y="4167088"/>
            <a:ext cx="1224931" cy="1224931"/>
          </a:xfrm>
          <a:prstGeom prst="rect">
            <a:avLst/>
          </a:prstGeom>
          <a:noFill/>
        </p:spPr>
      </p:pic>
      <p:sp>
        <p:nvSpPr>
          <p:cNvPr id="13" name="Rectangle 12"/>
          <p:cNvSpPr/>
          <p:nvPr/>
        </p:nvSpPr>
        <p:spPr bwMode="auto">
          <a:xfrm>
            <a:off x="0" y="5572744"/>
            <a:ext cx="12192000" cy="1371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pPr>
            <a:r>
              <a:rPr lang="en-US" sz="3921" dirty="0">
                <a:solidFill>
                  <a:schemeClr val="bg1"/>
                </a:solidFill>
              </a:rPr>
              <a:t>    Azure App Service</a:t>
            </a:r>
          </a:p>
        </p:txBody>
      </p:sp>
      <p:pic>
        <p:nvPicPr>
          <p:cNvPr id="2" name="Picture 1"/>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7593795" y="5632123"/>
            <a:ext cx="1205416" cy="1205416"/>
          </a:xfrm>
          <a:prstGeom prst="rect">
            <a:avLst/>
          </a:prstGeom>
        </p:spPr>
      </p:pic>
      <p:pic>
        <p:nvPicPr>
          <p:cNvPr id="15" name="Picture 2" descr="Image result for kubernetes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1639" y="1191041"/>
            <a:ext cx="1558029" cy="1178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238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rrow: Right 5"/>
          <p:cNvSpPr/>
          <p:nvPr/>
        </p:nvSpPr>
        <p:spPr bwMode="auto">
          <a:xfrm>
            <a:off x="792543" y="3042768"/>
            <a:ext cx="10383587" cy="1523883"/>
          </a:xfrm>
          <a:prstGeom prst="rightArrow">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20" name="Rectangle 19"/>
          <p:cNvSpPr/>
          <p:nvPr/>
        </p:nvSpPr>
        <p:spPr bwMode="auto">
          <a:xfrm>
            <a:off x="5142768" y="2457873"/>
            <a:ext cx="3239049" cy="3503488"/>
          </a:xfrm>
          <a:prstGeom prst="rect">
            <a:avLst/>
          </a:prstGeom>
          <a:solidFill>
            <a:srgbClr val="FFC000">
              <a:alpha val="21961"/>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algn="ctr" defTabSz="914102" fontAlgn="base">
              <a:spcBef>
                <a:spcPct val="0"/>
              </a:spcBef>
              <a:spcAft>
                <a:spcPct val="0"/>
              </a:spcAft>
            </a:pPr>
            <a:r>
              <a:rPr lang="en-US" sz="1961" dirty="0">
                <a:solidFill>
                  <a:schemeClr val="tx1"/>
                </a:solidFill>
              </a:rPr>
              <a:t>Structured PaaS</a:t>
            </a:r>
          </a:p>
        </p:txBody>
      </p:sp>
      <p:sp>
        <p:nvSpPr>
          <p:cNvPr id="19" name="Rectangle 18"/>
          <p:cNvSpPr/>
          <p:nvPr/>
        </p:nvSpPr>
        <p:spPr bwMode="auto">
          <a:xfrm>
            <a:off x="3130088" y="2474993"/>
            <a:ext cx="1718148" cy="3503488"/>
          </a:xfrm>
          <a:prstGeom prst="rect">
            <a:avLst/>
          </a:prstGeom>
          <a:solidFill>
            <a:srgbClr val="7030A0">
              <a:alpha val="21961"/>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algn="ctr" defTabSz="914102" fontAlgn="base">
              <a:spcBef>
                <a:spcPct val="0"/>
              </a:spcBef>
              <a:spcAft>
                <a:spcPct val="0"/>
              </a:spcAft>
            </a:pPr>
            <a:r>
              <a:rPr lang="en-US" sz="1961" dirty="0">
                <a:solidFill>
                  <a:schemeClr val="tx1"/>
                </a:solidFill>
              </a:rPr>
              <a:t>Unstructured PaaS</a:t>
            </a:r>
          </a:p>
        </p:txBody>
      </p:sp>
      <p:sp>
        <p:nvSpPr>
          <p:cNvPr id="21" name="Rectangle 20"/>
          <p:cNvSpPr/>
          <p:nvPr/>
        </p:nvSpPr>
        <p:spPr bwMode="auto">
          <a:xfrm>
            <a:off x="8561169" y="2457873"/>
            <a:ext cx="1781973" cy="3503488"/>
          </a:xfrm>
          <a:prstGeom prst="rect">
            <a:avLst/>
          </a:prstGeom>
          <a:solidFill>
            <a:schemeClr val="tx1">
              <a:alpha val="21961"/>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algn="ctr" defTabSz="914102" fontAlgn="base">
              <a:spcBef>
                <a:spcPct val="0"/>
              </a:spcBef>
              <a:spcAft>
                <a:spcPct val="0"/>
              </a:spcAft>
            </a:pPr>
            <a:r>
              <a:rPr lang="en-US" sz="1961" dirty="0">
                <a:solidFill>
                  <a:schemeClr val="tx1"/>
                </a:solidFill>
              </a:rPr>
              <a:t>Pure PaaS</a:t>
            </a:r>
          </a:p>
        </p:txBody>
      </p:sp>
      <p:sp>
        <p:nvSpPr>
          <p:cNvPr id="16" name="Rectangle 15"/>
          <p:cNvSpPr/>
          <p:nvPr/>
        </p:nvSpPr>
        <p:spPr bwMode="auto">
          <a:xfrm>
            <a:off x="1178501" y="2474993"/>
            <a:ext cx="1718148" cy="3503488"/>
          </a:xfrm>
          <a:prstGeom prst="rect">
            <a:avLst/>
          </a:prstGeom>
          <a:solidFill>
            <a:srgbClr val="4EB1FF">
              <a:alpha val="21961"/>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algn="ctr" defTabSz="914102" fontAlgn="base">
              <a:spcBef>
                <a:spcPct val="0"/>
              </a:spcBef>
              <a:spcAft>
                <a:spcPct val="0"/>
              </a:spcAft>
            </a:pPr>
            <a:r>
              <a:rPr lang="en-US" sz="1961" dirty="0">
                <a:solidFill>
                  <a:schemeClr val="tx1"/>
                </a:solidFill>
              </a:rPr>
              <a:t>Pure IaaS</a:t>
            </a:r>
          </a:p>
        </p:txBody>
      </p:sp>
      <p:sp>
        <p:nvSpPr>
          <p:cNvPr id="2" name="Title 1"/>
          <p:cNvSpPr>
            <a:spLocks noGrp="1"/>
          </p:cNvSpPr>
          <p:nvPr>
            <p:ph type="title"/>
          </p:nvPr>
        </p:nvSpPr>
        <p:spPr/>
        <p:txBody>
          <a:bodyPr/>
          <a:lstStyle/>
          <a:p>
            <a:r>
              <a:rPr lang="en-US" dirty="0"/>
              <a:t>The Continuum</a:t>
            </a:r>
          </a:p>
        </p:txBody>
      </p:sp>
      <p:sp>
        <p:nvSpPr>
          <p:cNvPr id="3" name="Text Placeholder 2"/>
          <p:cNvSpPr>
            <a:spLocks noGrp="1"/>
          </p:cNvSpPr>
          <p:nvPr>
            <p:ph type="body" sz="quarter" idx="10"/>
          </p:nvPr>
        </p:nvSpPr>
        <p:spPr>
          <a:xfrm>
            <a:off x="269239" y="1189495"/>
            <a:ext cx="11653523" cy="1387941"/>
          </a:xfrm>
        </p:spPr>
        <p:txBody>
          <a:bodyPr/>
          <a:lstStyle/>
          <a:p>
            <a:r>
              <a:rPr lang="en-US" dirty="0"/>
              <a:t>Service Fabric provides the platform</a:t>
            </a:r>
          </a:p>
          <a:p>
            <a:endParaRPr lang="en-US" dirty="0"/>
          </a:p>
        </p:txBody>
      </p:sp>
      <p:sp>
        <p:nvSpPr>
          <p:cNvPr id="8" name="Rectangle: Rounded Corners 7"/>
          <p:cNvSpPr/>
          <p:nvPr/>
        </p:nvSpPr>
        <p:spPr bwMode="auto">
          <a:xfrm>
            <a:off x="1422058" y="4558869"/>
            <a:ext cx="1195233" cy="896425"/>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Virtual Machines</a:t>
            </a:r>
          </a:p>
        </p:txBody>
      </p:sp>
      <p:sp>
        <p:nvSpPr>
          <p:cNvPr id="9" name="Rectangle: Rounded Corners 8"/>
          <p:cNvSpPr/>
          <p:nvPr/>
        </p:nvSpPr>
        <p:spPr bwMode="auto">
          <a:xfrm>
            <a:off x="7083475" y="4573146"/>
            <a:ext cx="1195233" cy="896425"/>
          </a:xfrm>
          <a:prstGeom prst="round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Cloud Services</a:t>
            </a:r>
          </a:p>
        </p:txBody>
      </p:sp>
      <p:sp>
        <p:nvSpPr>
          <p:cNvPr id="10" name="Rectangle: Rounded Corners 9"/>
          <p:cNvSpPr/>
          <p:nvPr/>
        </p:nvSpPr>
        <p:spPr bwMode="auto">
          <a:xfrm>
            <a:off x="8854538" y="4598409"/>
            <a:ext cx="1195233" cy="896425"/>
          </a:xfrm>
          <a:prstGeom prst="round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App Service</a:t>
            </a:r>
          </a:p>
        </p:txBody>
      </p:sp>
      <p:sp>
        <p:nvSpPr>
          <p:cNvPr id="15" name="Rectangle: Rounded Corners 14"/>
          <p:cNvSpPr/>
          <p:nvPr/>
        </p:nvSpPr>
        <p:spPr bwMode="auto">
          <a:xfrm>
            <a:off x="3324248" y="4558869"/>
            <a:ext cx="1344637" cy="896425"/>
          </a:xfrm>
          <a:prstGeom prst="round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Containers</a:t>
            </a:r>
          </a:p>
        </p:txBody>
      </p:sp>
      <p:sp>
        <p:nvSpPr>
          <p:cNvPr id="17" name="TextBox 16"/>
          <p:cNvSpPr txBox="1"/>
          <p:nvPr/>
        </p:nvSpPr>
        <p:spPr>
          <a:xfrm>
            <a:off x="704609" y="3514836"/>
            <a:ext cx="1792850"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solidFill>
                  <a:schemeClr val="bg1"/>
                </a:solidFill>
              </a:rPr>
              <a:t>IaaS</a:t>
            </a:r>
          </a:p>
        </p:txBody>
      </p:sp>
      <p:sp>
        <p:nvSpPr>
          <p:cNvPr id="18" name="TextBox 17"/>
          <p:cNvSpPr txBox="1"/>
          <p:nvPr/>
        </p:nvSpPr>
        <p:spPr>
          <a:xfrm>
            <a:off x="9532685" y="3503429"/>
            <a:ext cx="1180449"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solidFill>
                  <a:schemeClr val="bg1"/>
                </a:solidFill>
              </a:rPr>
              <a:t>PaaS</a:t>
            </a:r>
          </a:p>
        </p:txBody>
      </p:sp>
      <p:grpSp>
        <p:nvGrpSpPr>
          <p:cNvPr id="27" name="Group 26"/>
          <p:cNvGrpSpPr/>
          <p:nvPr/>
        </p:nvGrpSpPr>
        <p:grpSpPr>
          <a:xfrm>
            <a:off x="5205024" y="4573145"/>
            <a:ext cx="1782337" cy="1031240"/>
            <a:chOff x="5875336" y="4875211"/>
            <a:chExt cx="1818077" cy="1051919"/>
          </a:xfrm>
          <a:solidFill>
            <a:srgbClr val="FFC000"/>
          </a:solidFill>
        </p:grpSpPr>
        <p:sp>
          <p:nvSpPr>
            <p:cNvPr id="7" name="Rectangle: Rounded Corners 6"/>
            <p:cNvSpPr/>
            <p:nvPr/>
          </p:nvSpPr>
          <p:spPr bwMode="auto">
            <a:xfrm>
              <a:off x="5875336" y="4875211"/>
              <a:ext cx="1818077" cy="1051919"/>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Service Fabric </a:t>
              </a:r>
            </a:p>
          </p:txBody>
        </p:sp>
        <p:sp>
          <p:nvSpPr>
            <p:cNvPr id="22" name="TextBox 21"/>
            <p:cNvSpPr txBox="1"/>
            <p:nvPr/>
          </p:nvSpPr>
          <p:spPr>
            <a:xfrm>
              <a:off x="5987843" y="5302700"/>
              <a:ext cx="1620663" cy="572464"/>
            </a:xfrm>
            <a:prstGeom prst="rect">
              <a:avLst/>
            </a:prstGeom>
            <a:grpFill/>
          </p:spPr>
          <p:txBody>
            <a:bodyPr wrap="square" lIns="179285" tIns="143428" rIns="179285" bIns="143428" rtlCol="0">
              <a:spAutoFit/>
            </a:bodyPr>
            <a:lstStyle/>
            <a:p>
              <a:pPr algn="ctr">
                <a:lnSpc>
                  <a:spcPct val="90000"/>
                </a:lnSpc>
                <a:spcAft>
                  <a:spcPts val="588"/>
                </a:spcAft>
              </a:pPr>
              <a:r>
                <a:rPr lang="en-US" sz="1961" dirty="0">
                  <a:solidFill>
                    <a:schemeClr val="bg1"/>
                  </a:solidFill>
                </a:rPr>
                <a:t>VMSS</a:t>
              </a:r>
            </a:p>
          </p:txBody>
        </p:sp>
        <p:cxnSp>
          <p:nvCxnSpPr>
            <p:cNvPr id="24" name="Straight Connector 23"/>
            <p:cNvCxnSpPr/>
            <p:nvPr/>
          </p:nvCxnSpPr>
          <p:spPr>
            <a:xfrm>
              <a:off x="5932486" y="5349382"/>
              <a:ext cx="1703776"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8" name="TextBox 27"/>
          <p:cNvSpPr txBox="1"/>
          <p:nvPr/>
        </p:nvSpPr>
        <p:spPr>
          <a:xfrm>
            <a:off x="4985397" y="5937556"/>
            <a:ext cx="3396421" cy="615522"/>
          </a:xfrm>
          <a:prstGeom prst="rect">
            <a:avLst/>
          </a:prstGeom>
          <a:noFill/>
        </p:spPr>
        <p:txBody>
          <a:bodyPr wrap="square" lIns="179285" tIns="143428" rIns="179285" bIns="143428" rtlCol="0">
            <a:spAutoFit/>
          </a:bodyPr>
          <a:lstStyle/>
          <a:p>
            <a:pPr>
              <a:lnSpc>
                <a:spcPct val="90000"/>
              </a:lnSpc>
              <a:spcAft>
                <a:spcPts val="588"/>
              </a:spcAft>
            </a:pPr>
            <a:r>
              <a:rPr lang="en-US" sz="1176" i="1" dirty="0">
                <a:gradFill>
                  <a:gsLst>
                    <a:gs pos="2917">
                      <a:schemeClr val="tx1"/>
                    </a:gs>
                    <a:gs pos="30000">
                      <a:schemeClr val="tx1"/>
                    </a:gs>
                  </a:gsLst>
                  <a:lin ang="5400000" scaled="0"/>
                </a:gradFill>
              </a:rPr>
              <a:t>In Azure, Service Fabric sits on top of Virtual Machine Scale Sets (VMSS).</a:t>
            </a:r>
          </a:p>
        </p:txBody>
      </p:sp>
    </p:spTree>
    <p:extLst>
      <p:ext uri="{BB962C8B-B14F-4D97-AF65-F5344CB8AC3E}">
        <p14:creationId xmlns:p14="http://schemas.microsoft.com/office/powerpoint/2010/main" val="5193092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9" grpId="0" animBg="1"/>
      <p:bldP spid="21" grpId="0" animBg="1"/>
      <p:bldP spid="16" grpId="0" animBg="1"/>
      <p:bldP spid="8" grpId="0" animBg="1"/>
      <p:bldP spid="9" grpId="0" animBg="1"/>
      <p:bldP spid="10" grpId="0" animBg="1"/>
      <p:bldP spid="15" grpId="0" animBg="1"/>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Fabric Overview</a:t>
            </a:r>
          </a:p>
        </p:txBody>
      </p:sp>
    </p:spTree>
    <p:extLst>
      <p:ext uri="{BB962C8B-B14F-4D97-AF65-F5344CB8AC3E}">
        <p14:creationId xmlns:p14="http://schemas.microsoft.com/office/powerpoint/2010/main" val="86850279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Once, Run Anywhere</a:t>
            </a:r>
          </a:p>
        </p:txBody>
      </p:sp>
      <p:cxnSp>
        <p:nvCxnSpPr>
          <p:cNvPr id="4" name="Straight Connector 3"/>
          <p:cNvCxnSpPr/>
          <p:nvPr/>
        </p:nvCxnSpPr>
        <p:spPr>
          <a:xfrm>
            <a:off x="1039065" y="1810017"/>
            <a:ext cx="226397" cy="132971"/>
          </a:xfrm>
          <a:prstGeom prst="line">
            <a:avLst/>
          </a:prstGeom>
          <a:noFill/>
          <a:ln w="6350" cap="flat" cmpd="sng" algn="ctr">
            <a:solidFill>
              <a:srgbClr val="5B9BD5"/>
            </a:solidFill>
            <a:prstDash val="solid"/>
            <a:miter lim="800000"/>
          </a:ln>
          <a:effectLst/>
        </p:spPr>
      </p:cxnSp>
      <p:cxnSp>
        <p:nvCxnSpPr>
          <p:cNvPr id="5" name="Straight Connector 4"/>
          <p:cNvCxnSpPr/>
          <p:nvPr/>
        </p:nvCxnSpPr>
        <p:spPr>
          <a:xfrm flipV="1">
            <a:off x="812701" y="1815723"/>
            <a:ext cx="226364" cy="127265"/>
          </a:xfrm>
          <a:prstGeom prst="line">
            <a:avLst/>
          </a:prstGeom>
          <a:noFill/>
          <a:ln w="6350" cap="flat" cmpd="sng" algn="ctr">
            <a:solidFill>
              <a:srgbClr val="5B9BD5"/>
            </a:solidFill>
            <a:prstDash val="solid"/>
            <a:miter lim="800000"/>
          </a:ln>
          <a:effectLst/>
        </p:spPr>
      </p:cxnSp>
      <p:cxnSp>
        <p:nvCxnSpPr>
          <p:cNvPr id="6" name="Straight Connector 5"/>
          <p:cNvCxnSpPr/>
          <p:nvPr/>
        </p:nvCxnSpPr>
        <p:spPr>
          <a:xfrm>
            <a:off x="1489061" y="1810017"/>
            <a:ext cx="226397" cy="132971"/>
          </a:xfrm>
          <a:prstGeom prst="line">
            <a:avLst/>
          </a:prstGeom>
          <a:noFill/>
          <a:ln w="6350" cap="flat" cmpd="sng" algn="ctr">
            <a:solidFill>
              <a:srgbClr val="5B9BD5"/>
            </a:solidFill>
            <a:prstDash val="solid"/>
            <a:miter lim="800000"/>
          </a:ln>
          <a:effectLst/>
        </p:spPr>
      </p:cxnSp>
      <p:cxnSp>
        <p:nvCxnSpPr>
          <p:cNvPr id="7" name="Straight Connector 6"/>
          <p:cNvCxnSpPr/>
          <p:nvPr/>
        </p:nvCxnSpPr>
        <p:spPr>
          <a:xfrm flipV="1">
            <a:off x="1262697" y="1815723"/>
            <a:ext cx="226364" cy="127265"/>
          </a:xfrm>
          <a:prstGeom prst="line">
            <a:avLst/>
          </a:prstGeom>
          <a:noFill/>
          <a:ln w="6350" cap="flat" cmpd="sng" algn="ctr">
            <a:solidFill>
              <a:srgbClr val="5B9BD5"/>
            </a:solidFill>
            <a:prstDash val="solid"/>
            <a:miter lim="800000"/>
          </a:ln>
          <a:effectLst/>
        </p:spPr>
      </p:cxnSp>
      <p:cxnSp>
        <p:nvCxnSpPr>
          <p:cNvPr id="8" name="Straight Connector 7"/>
          <p:cNvCxnSpPr/>
          <p:nvPr/>
        </p:nvCxnSpPr>
        <p:spPr>
          <a:xfrm>
            <a:off x="1941495" y="1810017"/>
            <a:ext cx="226397" cy="132971"/>
          </a:xfrm>
          <a:prstGeom prst="line">
            <a:avLst/>
          </a:prstGeom>
          <a:noFill/>
          <a:ln w="6350" cap="flat" cmpd="sng" algn="ctr">
            <a:solidFill>
              <a:srgbClr val="5B9BD5"/>
            </a:solidFill>
            <a:prstDash val="solid"/>
            <a:miter lim="800000"/>
          </a:ln>
          <a:effectLst/>
        </p:spPr>
      </p:cxnSp>
      <p:cxnSp>
        <p:nvCxnSpPr>
          <p:cNvPr id="9" name="Straight Connector 8"/>
          <p:cNvCxnSpPr/>
          <p:nvPr/>
        </p:nvCxnSpPr>
        <p:spPr>
          <a:xfrm flipV="1">
            <a:off x="1715131" y="1815723"/>
            <a:ext cx="226364" cy="127265"/>
          </a:xfrm>
          <a:prstGeom prst="line">
            <a:avLst/>
          </a:prstGeom>
          <a:noFill/>
          <a:ln w="6350" cap="flat" cmpd="sng" algn="ctr">
            <a:solidFill>
              <a:srgbClr val="5B9BD5"/>
            </a:solidFill>
            <a:prstDash val="solid"/>
            <a:miter lim="800000"/>
          </a:ln>
          <a:effectLst/>
        </p:spPr>
      </p:cxnSp>
      <p:cxnSp>
        <p:nvCxnSpPr>
          <p:cNvPr id="10" name="Straight Connector 9"/>
          <p:cNvCxnSpPr/>
          <p:nvPr/>
        </p:nvCxnSpPr>
        <p:spPr>
          <a:xfrm>
            <a:off x="2391492" y="1810017"/>
            <a:ext cx="226397" cy="132971"/>
          </a:xfrm>
          <a:prstGeom prst="line">
            <a:avLst/>
          </a:prstGeom>
          <a:noFill/>
          <a:ln w="6350" cap="flat" cmpd="sng" algn="ctr">
            <a:solidFill>
              <a:srgbClr val="5B9BD5"/>
            </a:solidFill>
            <a:prstDash val="solid"/>
            <a:miter lim="800000"/>
          </a:ln>
          <a:effectLst/>
        </p:spPr>
      </p:cxnSp>
      <p:cxnSp>
        <p:nvCxnSpPr>
          <p:cNvPr id="11" name="Straight Connector 10"/>
          <p:cNvCxnSpPr/>
          <p:nvPr/>
        </p:nvCxnSpPr>
        <p:spPr>
          <a:xfrm flipV="1">
            <a:off x="2165128" y="1815723"/>
            <a:ext cx="226364" cy="127265"/>
          </a:xfrm>
          <a:prstGeom prst="line">
            <a:avLst/>
          </a:prstGeom>
          <a:noFill/>
          <a:ln w="6350" cap="flat" cmpd="sng" algn="ctr">
            <a:solidFill>
              <a:srgbClr val="5B9BD5"/>
            </a:solidFill>
            <a:prstDash val="solid"/>
            <a:miter lim="800000"/>
          </a:ln>
          <a:effectLst/>
        </p:spPr>
      </p:cxnSp>
      <p:cxnSp>
        <p:nvCxnSpPr>
          <p:cNvPr id="12" name="Straight Connector 11"/>
          <p:cNvCxnSpPr/>
          <p:nvPr/>
        </p:nvCxnSpPr>
        <p:spPr>
          <a:xfrm>
            <a:off x="2837889" y="1810017"/>
            <a:ext cx="226397" cy="132971"/>
          </a:xfrm>
          <a:prstGeom prst="line">
            <a:avLst/>
          </a:prstGeom>
          <a:noFill/>
          <a:ln w="6350" cap="flat" cmpd="sng" algn="ctr">
            <a:solidFill>
              <a:srgbClr val="5B9BD5"/>
            </a:solidFill>
            <a:prstDash val="solid"/>
            <a:miter lim="800000"/>
          </a:ln>
          <a:effectLst/>
        </p:spPr>
      </p:cxnSp>
      <p:cxnSp>
        <p:nvCxnSpPr>
          <p:cNvPr id="13" name="Straight Connector 12"/>
          <p:cNvCxnSpPr/>
          <p:nvPr/>
        </p:nvCxnSpPr>
        <p:spPr>
          <a:xfrm flipV="1">
            <a:off x="2611524" y="1815723"/>
            <a:ext cx="226364" cy="127265"/>
          </a:xfrm>
          <a:prstGeom prst="line">
            <a:avLst/>
          </a:prstGeom>
          <a:noFill/>
          <a:ln w="6350" cap="flat" cmpd="sng" algn="ctr">
            <a:solidFill>
              <a:srgbClr val="5B9BD5"/>
            </a:solidFill>
            <a:prstDash val="solid"/>
            <a:miter lim="800000"/>
          </a:ln>
          <a:effectLst/>
        </p:spPr>
      </p:cxnSp>
      <p:cxnSp>
        <p:nvCxnSpPr>
          <p:cNvPr id="14" name="Straight Connector 13"/>
          <p:cNvCxnSpPr/>
          <p:nvPr/>
        </p:nvCxnSpPr>
        <p:spPr>
          <a:xfrm>
            <a:off x="3287885" y="1810017"/>
            <a:ext cx="226397" cy="132971"/>
          </a:xfrm>
          <a:prstGeom prst="line">
            <a:avLst/>
          </a:prstGeom>
          <a:noFill/>
          <a:ln w="6350" cap="flat" cmpd="sng" algn="ctr">
            <a:solidFill>
              <a:srgbClr val="5B9BD5"/>
            </a:solidFill>
            <a:prstDash val="solid"/>
            <a:miter lim="800000"/>
          </a:ln>
          <a:effectLst/>
        </p:spPr>
      </p:cxnSp>
      <p:cxnSp>
        <p:nvCxnSpPr>
          <p:cNvPr id="15" name="Straight Connector 14"/>
          <p:cNvCxnSpPr/>
          <p:nvPr/>
        </p:nvCxnSpPr>
        <p:spPr>
          <a:xfrm flipV="1">
            <a:off x="3061521" y="1815723"/>
            <a:ext cx="226364" cy="127265"/>
          </a:xfrm>
          <a:prstGeom prst="line">
            <a:avLst/>
          </a:prstGeom>
          <a:noFill/>
          <a:ln w="6350" cap="flat" cmpd="sng" algn="ctr">
            <a:solidFill>
              <a:srgbClr val="5B9BD5"/>
            </a:solidFill>
            <a:prstDash val="solid"/>
            <a:miter lim="800000"/>
          </a:ln>
          <a:effectLst/>
        </p:spPr>
      </p:cxnSp>
      <p:cxnSp>
        <p:nvCxnSpPr>
          <p:cNvPr id="16" name="Straight Connector 15"/>
          <p:cNvCxnSpPr/>
          <p:nvPr/>
        </p:nvCxnSpPr>
        <p:spPr>
          <a:xfrm>
            <a:off x="3740319" y="1810017"/>
            <a:ext cx="226397" cy="132971"/>
          </a:xfrm>
          <a:prstGeom prst="line">
            <a:avLst/>
          </a:prstGeom>
          <a:noFill/>
          <a:ln w="6350" cap="flat" cmpd="sng" algn="ctr">
            <a:solidFill>
              <a:srgbClr val="5B9BD5"/>
            </a:solidFill>
            <a:prstDash val="solid"/>
            <a:miter lim="800000"/>
          </a:ln>
          <a:effectLst/>
        </p:spPr>
      </p:cxnSp>
      <p:cxnSp>
        <p:nvCxnSpPr>
          <p:cNvPr id="17" name="Straight Connector 16"/>
          <p:cNvCxnSpPr/>
          <p:nvPr/>
        </p:nvCxnSpPr>
        <p:spPr>
          <a:xfrm flipV="1">
            <a:off x="3513955" y="1815723"/>
            <a:ext cx="226364" cy="127265"/>
          </a:xfrm>
          <a:prstGeom prst="line">
            <a:avLst/>
          </a:prstGeom>
          <a:noFill/>
          <a:ln w="6350" cap="flat" cmpd="sng" algn="ctr">
            <a:solidFill>
              <a:srgbClr val="5B9BD5"/>
            </a:solidFill>
            <a:prstDash val="solid"/>
            <a:miter lim="800000"/>
          </a:ln>
          <a:effectLst/>
        </p:spPr>
      </p:cxnSp>
      <p:cxnSp>
        <p:nvCxnSpPr>
          <p:cNvPr id="18" name="Straight Connector 17"/>
          <p:cNvCxnSpPr/>
          <p:nvPr/>
        </p:nvCxnSpPr>
        <p:spPr>
          <a:xfrm>
            <a:off x="4184866" y="1815244"/>
            <a:ext cx="226397" cy="132971"/>
          </a:xfrm>
          <a:prstGeom prst="line">
            <a:avLst/>
          </a:prstGeom>
          <a:noFill/>
          <a:ln w="6350" cap="flat" cmpd="sng" algn="ctr">
            <a:solidFill>
              <a:srgbClr val="5B9BD5"/>
            </a:solidFill>
            <a:prstDash val="solid"/>
            <a:miter lim="800000"/>
          </a:ln>
          <a:effectLst/>
        </p:spPr>
      </p:cxnSp>
      <p:cxnSp>
        <p:nvCxnSpPr>
          <p:cNvPr id="19" name="Straight Connector 18"/>
          <p:cNvCxnSpPr/>
          <p:nvPr/>
        </p:nvCxnSpPr>
        <p:spPr>
          <a:xfrm flipV="1">
            <a:off x="3968026" y="1815723"/>
            <a:ext cx="226364" cy="127265"/>
          </a:xfrm>
          <a:prstGeom prst="line">
            <a:avLst/>
          </a:prstGeom>
          <a:noFill/>
          <a:ln w="6350" cap="flat" cmpd="sng" algn="ctr">
            <a:solidFill>
              <a:srgbClr val="5B9BD5"/>
            </a:solidFill>
            <a:prstDash val="solid"/>
            <a:miter lim="800000"/>
          </a:ln>
          <a:effectLst/>
        </p:spPr>
      </p:cxnSp>
      <p:cxnSp>
        <p:nvCxnSpPr>
          <p:cNvPr id="20" name="Straight Connector 19"/>
          <p:cNvCxnSpPr/>
          <p:nvPr/>
        </p:nvCxnSpPr>
        <p:spPr>
          <a:xfrm>
            <a:off x="4647169" y="1811312"/>
            <a:ext cx="226397" cy="132971"/>
          </a:xfrm>
          <a:prstGeom prst="line">
            <a:avLst/>
          </a:prstGeom>
          <a:noFill/>
          <a:ln w="6350" cap="flat" cmpd="sng" algn="ctr">
            <a:solidFill>
              <a:srgbClr val="5B9BD5"/>
            </a:solidFill>
            <a:prstDash val="solid"/>
            <a:miter lim="800000"/>
          </a:ln>
          <a:effectLst/>
        </p:spPr>
      </p:cxnSp>
      <p:cxnSp>
        <p:nvCxnSpPr>
          <p:cNvPr id="21" name="Straight Connector 20"/>
          <p:cNvCxnSpPr/>
          <p:nvPr/>
        </p:nvCxnSpPr>
        <p:spPr>
          <a:xfrm flipV="1">
            <a:off x="4420805" y="1817018"/>
            <a:ext cx="226364" cy="127265"/>
          </a:xfrm>
          <a:prstGeom prst="line">
            <a:avLst/>
          </a:prstGeom>
          <a:noFill/>
          <a:ln w="6350" cap="flat" cmpd="sng" algn="ctr">
            <a:solidFill>
              <a:srgbClr val="5B9BD5"/>
            </a:solidFill>
            <a:prstDash val="solid"/>
            <a:miter lim="800000"/>
          </a:ln>
          <a:effectLst/>
        </p:spPr>
      </p:cxnSp>
      <p:cxnSp>
        <p:nvCxnSpPr>
          <p:cNvPr id="22" name="Straight Connector 21"/>
          <p:cNvCxnSpPr/>
          <p:nvPr/>
        </p:nvCxnSpPr>
        <p:spPr>
          <a:xfrm>
            <a:off x="5097165" y="1811312"/>
            <a:ext cx="226397" cy="132971"/>
          </a:xfrm>
          <a:prstGeom prst="line">
            <a:avLst/>
          </a:prstGeom>
          <a:noFill/>
          <a:ln w="6350" cap="flat" cmpd="sng" algn="ctr">
            <a:solidFill>
              <a:srgbClr val="5B9BD5"/>
            </a:solidFill>
            <a:prstDash val="solid"/>
            <a:miter lim="800000"/>
          </a:ln>
          <a:effectLst/>
        </p:spPr>
      </p:cxnSp>
      <p:cxnSp>
        <p:nvCxnSpPr>
          <p:cNvPr id="23" name="Straight Connector 22"/>
          <p:cNvCxnSpPr/>
          <p:nvPr/>
        </p:nvCxnSpPr>
        <p:spPr>
          <a:xfrm flipV="1">
            <a:off x="4870801" y="1817018"/>
            <a:ext cx="226364" cy="127265"/>
          </a:xfrm>
          <a:prstGeom prst="line">
            <a:avLst/>
          </a:prstGeom>
          <a:noFill/>
          <a:ln w="6350" cap="flat" cmpd="sng" algn="ctr">
            <a:solidFill>
              <a:srgbClr val="5B9BD5"/>
            </a:solidFill>
            <a:prstDash val="solid"/>
            <a:miter lim="800000"/>
          </a:ln>
          <a:effectLst/>
        </p:spPr>
      </p:cxnSp>
      <p:cxnSp>
        <p:nvCxnSpPr>
          <p:cNvPr id="24" name="Straight Connector 23"/>
          <p:cNvCxnSpPr/>
          <p:nvPr/>
        </p:nvCxnSpPr>
        <p:spPr>
          <a:xfrm>
            <a:off x="5545525" y="1811312"/>
            <a:ext cx="226397" cy="132971"/>
          </a:xfrm>
          <a:prstGeom prst="line">
            <a:avLst/>
          </a:prstGeom>
          <a:noFill/>
          <a:ln w="6350" cap="flat" cmpd="sng" algn="ctr">
            <a:solidFill>
              <a:srgbClr val="5B9BD5"/>
            </a:solidFill>
            <a:prstDash val="solid"/>
            <a:miter lim="800000"/>
          </a:ln>
          <a:effectLst/>
        </p:spPr>
      </p:cxnSp>
      <p:cxnSp>
        <p:nvCxnSpPr>
          <p:cNvPr id="25" name="Straight Connector 24"/>
          <p:cNvCxnSpPr/>
          <p:nvPr/>
        </p:nvCxnSpPr>
        <p:spPr>
          <a:xfrm flipV="1">
            <a:off x="5323235" y="1817018"/>
            <a:ext cx="226364" cy="127265"/>
          </a:xfrm>
          <a:prstGeom prst="line">
            <a:avLst/>
          </a:prstGeom>
          <a:noFill/>
          <a:ln w="6350" cap="flat" cmpd="sng" algn="ctr">
            <a:solidFill>
              <a:srgbClr val="5B9BD5"/>
            </a:solidFill>
            <a:prstDash val="solid"/>
            <a:miter lim="800000"/>
          </a:ln>
          <a:effectLst/>
        </p:spPr>
      </p:cxnSp>
      <p:cxnSp>
        <p:nvCxnSpPr>
          <p:cNvPr id="26" name="Straight Connector 25"/>
          <p:cNvCxnSpPr/>
          <p:nvPr/>
        </p:nvCxnSpPr>
        <p:spPr>
          <a:xfrm>
            <a:off x="6000070" y="1811312"/>
            <a:ext cx="226397" cy="132971"/>
          </a:xfrm>
          <a:prstGeom prst="line">
            <a:avLst/>
          </a:prstGeom>
          <a:noFill/>
          <a:ln w="6350" cap="flat" cmpd="sng" algn="ctr">
            <a:solidFill>
              <a:srgbClr val="5B9BD5"/>
            </a:solidFill>
            <a:prstDash val="solid"/>
            <a:miter lim="800000"/>
          </a:ln>
          <a:effectLst/>
        </p:spPr>
      </p:cxnSp>
      <p:cxnSp>
        <p:nvCxnSpPr>
          <p:cNvPr id="27" name="Straight Connector 26"/>
          <p:cNvCxnSpPr/>
          <p:nvPr/>
        </p:nvCxnSpPr>
        <p:spPr>
          <a:xfrm flipV="1">
            <a:off x="5773706" y="1817018"/>
            <a:ext cx="226364" cy="127265"/>
          </a:xfrm>
          <a:prstGeom prst="line">
            <a:avLst/>
          </a:prstGeom>
          <a:noFill/>
          <a:ln w="6350" cap="flat" cmpd="sng" algn="ctr">
            <a:solidFill>
              <a:srgbClr val="5B9BD5"/>
            </a:solidFill>
            <a:prstDash val="solid"/>
            <a:miter lim="800000"/>
          </a:ln>
          <a:effectLst/>
        </p:spPr>
      </p:cxnSp>
      <p:cxnSp>
        <p:nvCxnSpPr>
          <p:cNvPr id="28" name="Straight Connector 27"/>
          <p:cNvCxnSpPr/>
          <p:nvPr/>
        </p:nvCxnSpPr>
        <p:spPr>
          <a:xfrm>
            <a:off x="6450067" y="1811312"/>
            <a:ext cx="226397" cy="132971"/>
          </a:xfrm>
          <a:prstGeom prst="line">
            <a:avLst/>
          </a:prstGeom>
          <a:noFill/>
          <a:ln w="6350" cap="flat" cmpd="sng" algn="ctr">
            <a:solidFill>
              <a:srgbClr val="5B9BD5"/>
            </a:solidFill>
            <a:prstDash val="solid"/>
            <a:miter lim="800000"/>
          </a:ln>
          <a:effectLst/>
        </p:spPr>
      </p:cxnSp>
      <p:cxnSp>
        <p:nvCxnSpPr>
          <p:cNvPr id="29" name="Straight Connector 28"/>
          <p:cNvCxnSpPr/>
          <p:nvPr/>
        </p:nvCxnSpPr>
        <p:spPr>
          <a:xfrm flipV="1">
            <a:off x="6223703" y="1817018"/>
            <a:ext cx="226364" cy="127265"/>
          </a:xfrm>
          <a:prstGeom prst="line">
            <a:avLst/>
          </a:prstGeom>
          <a:noFill/>
          <a:ln w="6350" cap="flat" cmpd="sng" algn="ctr">
            <a:solidFill>
              <a:srgbClr val="5B9BD5"/>
            </a:solidFill>
            <a:prstDash val="solid"/>
            <a:miter lim="800000"/>
          </a:ln>
          <a:effectLst/>
        </p:spPr>
      </p:cxnSp>
      <p:cxnSp>
        <p:nvCxnSpPr>
          <p:cNvPr id="30" name="Straight Connector 29"/>
          <p:cNvCxnSpPr/>
          <p:nvPr/>
        </p:nvCxnSpPr>
        <p:spPr>
          <a:xfrm>
            <a:off x="6904138" y="1811312"/>
            <a:ext cx="226397" cy="132971"/>
          </a:xfrm>
          <a:prstGeom prst="line">
            <a:avLst/>
          </a:prstGeom>
          <a:noFill/>
          <a:ln w="6350" cap="flat" cmpd="sng" algn="ctr">
            <a:solidFill>
              <a:srgbClr val="5B9BD5"/>
            </a:solidFill>
            <a:prstDash val="solid"/>
            <a:miter lim="800000"/>
          </a:ln>
          <a:effectLst/>
        </p:spPr>
      </p:cxnSp>
      <p:cxnSp>
        <p:nvCxnSpPr>
          <p:cNvPr id="31" name="Straight Connector 30"/>
          <p:cNvCxnSpPr/>
          <p:nvPr/>
        </p:nvCxnSpPr>
        <p:spPr>
          <a:xfrm flipV="1">
            <a:off x="6677774" y="1817018"/>
            <a:ext cx="226364" cy="127265"/>
          </a:xfrm>
          <a:prstGeom prst="line">
            <a:avLst/>
          </a:prstGeom>
          <a:noFill/>
          <a:ln w="6350" cap="flat" cmpd="sng" algn="ctr">
            <a:solidFill>
              <a:srgbClr val="5B9BD5"/>
            </a:solidFill>
            <a:prstDash val="solid"/>
            <a:miter lim="800000"/>
          </a:ln>
          <a:effectLst/>
        </p:spPr>
      </p:cxnSp>
      <p:cxnSp>
        <p:nvCxnSpPr>
          <p:cNvPr id="32" name="Straight Connector 31"/>
          <p:cNvCxnSpPr/>
          <p:nvPr/>
        </p:nvCxnSpPr>
        <p:spPr>
          <a:xfrm>
            <a:off x="7360171" y="1811312"/>
            <a:ext cx="226397" cy="132971"/>
          </a:xfrm>
          <a:prstGeom prst="line">
            <a:avLst/>
          </a:prstGeom>
          <a:noFill/>
          <a:ln w="6350" cap="flat" cmpd="sng" algn="ctr">
            <a:solidFill>
              <a:srgbClr val="5B9BD5"/>
            </a:solidFill>
            <a:prstDash val="solid"/>
            <a:miter lim="800000"/>
          </a:ln>
          <a:effectLst/>
        </p:spPr>
      </p:cxnSp>
      <p:cxnSp>
        <p:nvCxnSpPr>
          <p:cNvPr id="33" name="Straight Connector 32"/>
          <p:cNvCxnSpPr/>
          <p:nvPr/>
        </p:nvCxnSpPr>
        <p:spPr>
          <a:xfrm flipV="1">
            <a:off x="7130207" y="1817018"/>
            <a:ext cx="226364" cy="127265"/>
          </a:xfrm>
          <a:prstGeom prst="line">
            <a:avLst/>
          </a:prstGeom>
          <a:noFill/>
          <a:ln w="6350" cap="flat" cmpd="sng" algn="ctr">
            <a:solidFill>
              <a:srgbClr val="5B9BD5"/>
            </a:solidFill>
            <a:prstDash val="solid"/>
            <a:miter lim="800000"/>
          </a:ln>
          <a:effectLst/>
        </p:spPr>
      </p:cxnSp>
      <p:cxnSp>
        <p:nvCxnSpPr>
          <p:cNvPr id="34" name="Straight Connector 33"/>
          <p:cNvCxnSpPr/>
          <p:nvPr/>
        </p:nvCxnSpPr>
        <p:spPr>
          <a:xfrm>
            <a:off x="7806568" y="1811312"/>
            <a:ext cx="226397" cy="132971"/>
          </a:xfrm>
          <a:prstGeom prst="line">
            <a:avLst/>
          </a:prstGeom>
          <a:noFill/>
          <a:ln w="6350" cap="flat" cmpd="sng" algn="ctr">
            <a:solidFill>
              <a:srgbClr val="5B9BD5"/>
            </a:solidFill>
            <a:prstDash val="solid"/>
            <a:miter lim="800000"/>
          </a:ln>
          <a:effectLst/>
        </p:spPr>
      </p:cxnSp>
      <p:cxnSp>
        <p:nvCxnSpPr>
          <p:cNvPr id="35" name="Straight Connector 34"/>
          <p:cNvCxnSpPr/>
          <p:nvPr/>
        </p:nvCxnSpPr>
        <p:spPr>
          <a:xfrm flipV="1">
            <a:off x="7583804" y="1817018"/>
            <a:ext cx="226364" cy="127265"/>
          </a:xfrm>
          <a:prstGeom prst="line">
            <a:avLst/>
          </a:prstGeom>
          <a:noFill/>
          <a:ln w="6350" cap="flat" cmpd="sng" algn="ctr">
            <a:solidFill>
              <a:srgbClr val="5B9BD5"/>
            </a:solidFill>
            <a:prstDash val="solid"/>
            <a:miter lim="800000"/>
          </a:ln>
          <a:effectLst/>
        </p:spPr>
      </p:cxnSp>
      <p:cxnSp>
        <p:nvCxnSpPr>
          <p:cNvPr id="36" name="Straight Connector 35"/>
          <p:cNvCxnSpPr/>
          <p:nvPr/>
        </p:nvCxnSpPr>
        <p:spPr>
          <a:xfrm>
            <a:off x="8261739" y="1814787"/>
            <a:ext cx="226397" cy="132971"/>
          </a:xfrm>
          <a:prstGeom prst="line">
            <a:avLst/>
          </a:prstGeom>
          <a:noFill/>
          <a:ln w="6350" cap="flat" cmpd="sng" algn="ctr">
            <a:solidFill>
              <a:srgbClr val="5B9BD5"/>
            </a:solidFill>
            <a:prstDash val="solid"/>
            <a:miter lim="800000"/>
          </a:ln>
          <a:effectLst/>
        </p:spPr>
      </p:cxnSp>
      <p:cxnSp>
        <p:nvCxnSpPr>
          <p:cNvPr id="37" name="Straight Connector 36"/>
          <p:cNvCxnSpPr/>
          <p:nvPr/>
        </p:nvCxnSpPr>
        <p:spPr>
          <a:xfrm flipV="1">
            <a:off x="8035375" y="1820492"/>
            <a:ext cx="226364" cy="127265"/>
          </a:xfrm>
          <a:prstGeom prst="line">
            <a:avLst/>
          </a:prstGeom>
          <a:noFill/>
          <a:ln w="6350" cap="flat" cmpd="sng" algn="ctr">
            <a:solidFill>
              <a:srgbClr val="5B9BD5"/>
            </a:solidFill>
            <a:prstDash val="solid"/>
            <a:miter lim="800000"/>
          </a:ln>
          <a:effectLst/>
        </p:spPr>
      </p:cxnSp>
      <p:cxnSp>
        <p:nvCxnSpPr>
          <p:cNvPr id="38" name="Straight Connector 37"/>
          <p:cNvCxnSpPr/>
          <p:nvPr/>
        </p:nvCxnSpPr>
        <p:spPr>
          <a:xfrm>
            <a:off x="8708136" y="1814787"/>
            <a:ext cx="226397" cy="132971"/>
          </a:xfrm>
          <a:prstGeom prst="line">
            <a:avLst/>
          </a:prstGeom>
          <a:noFill/>
          <a:ln w="6350" cap="flat" cmpd="sng" algn="ctr">
            <a:solidFill>
              <a:srgbClr val="5B9BD5"/>
            </a:solidFill>
            <a:prstDash val="solid"/>
            <a:miter lim="800000"/>
          </a:ln>
          <a:effectLst/>
        </p:spPr>
      </p:cxnSp>
      <p:cxnSp>
        <p:nvCxnSpPr>
          <p:cNvPr id="39" name="Straight Connector 38"/>
          <p:cNvCxnSpPr/>
          <p:nvPr/>
        </p:nvCxnSpPr>
        <p:spPr>
          <a:xfrm flipV="1">
            <a:off x="8485372" y="1820492"/>
            <a:ext cx="226364" cy="127265"/>
          </a:xfrm>
          <a:prstGeom prst="line">
            <a:avLst/>
          </a:prstGeom>
          <a:noFill/>
          <a:ln w="6350" cap="flat" cmpd="sng" algn="ctr">
            <a:solidFill>
              <a:srgbClr val="5B9BD5"/>
            </a:solidFill>
            <a:prstDash val="solid"/>
            <a:miter lim="800000"/>
          </a:ln>
          <a:effectLst/>
        </p:spPr>
      </p:cxnSp>
      <p:cxnSp>
        <p:nvCxnSpPr>
          <p:cNvPr id="40" name="Straight Connector 39"/>
          <p:cNvCxnSpPr/>
          <p:nvPr/>
        </p:nvCxnSpPr>
        <p:spPr>
          <a:xfrm>
            <a:off x="9144747" y="1814787"/>
            <a:ext cx="226397" cy="132971"/>
          </a:xfrm>
          <a:prstGeom prst="line">
            <a:avLst/>
          </a:prstGeom>
          <a:noFill/>
          <a:ln w="6350" cap="flat" cmpd="sng" algn="ctr">
            <a:solidFill>
              <a:srgbClr val="5B9BD5"/>
            </a:solidFill>
            <a:prstDash val="solid"/>
            <a:miter lim="800000"/>
          </a:ln>
          <a:effectLst/>
        </p:spPr>
      </p:cxnSp>
      <p:cxnSp>
        <p:nvCxnSpPr>
          <p:cNvPr id="41" name="Straight Connector 40"/>
          <p:cNvCxnSpPr/>
          <p:nvPr/>
        </p:nvCxnSpPr>
        <p:spPr>
          <a:xfrm flipV="1">
            <a:off x="8934206" y="1820492"/>
            <a:ext cx="226364" cy="127265"/>
          </a:xfrm>
          <a:prstGeom prst="line">
            <a:avLst/>
          </a:prstGeom>
          <a:noFill/>
          <a:ln w="6350" cap="flat" cmpd="sng" algn="ctr">
            <a:solidFill>
              <a:srgbClr val="5B9BD5"/>
            </a:solidFill>
            <a:prstDash val="solid"/>
            <a:miter lim="800000"/>
          </a:ln>
          <a:effectLst/>
        </p:spPr>
      </p:cxnSp>
      <p:cxnSp>
        <p:nvCxnSpPr>
          <p:cNvPr id="42" name="Straight Connector 41"/>
          <p:cNvCxnSpPr/>
          <p:nvPr/>
        </p:nvCxnSpPr>
        <p:spPr>
          <a:xfrm>
            <a:off x="9604316" y="1814787"/>
            <a:ext cx="226397" cy="132971"/>
          </a:xfrm>
          <a:prstGeom prst="line">
            <a:avLst/>
          </a:prstGeom>
          <a:noFill/>
          <a:ln w="6350" cap="flat" cmpd="sng" algn="ctr">
            <a:solidFill>
              <a:srgbClr val="5B9BD5"/>
            </a:solidFill>
            <a:prstDash val="solid"/>
            <a:miter lim="800000"/>
          </a:ln>
          <a:effectLst/>
        </p:spPr>
      </p:cxnSp>
      <p:cxnSp>
        <p:nvCxnSpPr>
          <p:cNvPr id="43" name="Straight Connector 42"/>
          <p:cNvCxnSpPr/>
          <p:nvPr/>
        </p:nvCxnSpPr>
        <p:spPr>
          <a:xfrm flipV="1">
            <a:off x="9377952" y="1820492"/>
            <a:ext cx="226364" cy="127265"/>
          </a:xfrm>
          <a:prstGeom prst="line">
            <a:avLst/>
          </a:prstGeom>
          <a:noFill/>
          <a:ln w="6350" cap="flat" cmpd="sng" algn="ctr">
            <a:solidFill>
              <a:srgbClr val="5B9BD5"/>
            </a:solidFill>
            <a:prstDash val="solid"/>
            <a:miter lim="800000"/>
          </a:ln>
          <a:effectLst/>
        </p:spPr>
      </p:cxnSp>
      <p:cxnSp>
        <p:nvCxnSpPr>
          <p:cNvPr id="44" name="Straight Connector 43"/>
          <p:cNvCxnSpPr/>
          <p:nvPr/>
        </p:nvCxnSpPr>
        <p:spPr>
          <a:xfrm>
            <a:off x="10054312" y="1814787"/>
            <a:ext cx="226397" cy="132971"/>
          </a:xfrm>
          <a:prstGeom prst="line">
            <a:avLst/>
          </a:prstGeom>
          <a:noFill/>
          <a:ln w="6350" cap="flat" cmpd="sng" algn="ctr">
            <a:solidFill>
              <a:srgbClr val="5B9BD5"/>
            </a:solidFill>
            <a:prstDash val="solid"/>
            <a:miter lim="800000"/>
          </a:ln>
          <a:effectLst/>
        </p:spPr>
      </p:cxnSp>
      <p:cxnSp>
        <p:nvCxnSpPr>
          <p:cNvPr id="45" name="Straight Connector 44"/>
          <p:cNvCxnSpPr/>
          <p:nvPr/>
        </p:nvCxnSpPr>
        <p:spPr>
          <a:xfrm flipV="1">
            <a:off x="9827948" y="1820492"/>
            <a:ext cx="226364" cy="127265"/>
          </a:xfrm>
          <a:prstGeom prst="line">
            <a:avLst/>
          </a:prstGeom>
          <a:noFill/>
          <a:ln w="6350" cap="flat" cmpd="sng" algn="ctr">
            <a:solidFill>
              <a:srgbClr val="5B9BD5"/>
            </a:solidFill>
            <a:prstDash val="solid"/>
            <a:miter lim="800000"/>
          </a:ln>
          <a:effectLst/>
        </p:spPr>
      </p:cxnSp>
      <p:cxnSp>
        <p:nvCxnSpPr>
          <p:cNvPr id="46" name="Straight Connector 45"/>
          <p:cNvCxnSpPr/>
          <p:nvPr/>
        </p:nvCxnSpPr>
        <p:spPr>
          <a:xfrm>
            <a:off x="10508383" y="1814787"/>
            <a:ext cx="226397" cy="132971"/>
          </a:xfrm>
          <a:prstGeom prst="line">
            <a:avLst/>
          </a:prstGeom>
          <a:noFill/>
          <a:ln w="6350" cap="flat" cmpd="sng" algn="ctr">
            <a:solidFill>
              <a:srgbClr val="5B9BD5"/>
            </a:solidFill>
            <a:prstDash val="solid"/>
            <a:miter lim="800000"/>
          </a:ln>
          <a:effectLst/>
        </p:spPr>
      </p:cxnSp>
      <p:cxnSp>
        <p:nvCxnSpPr>
          <p:cNvPr id="47" name="Straight Connector 46"/>
          <p:cNvCxnSpPr/>
          <p:nvPr/>
        </p:nvCxnSpPr>
        <p:spPr>
          <a:xfrm flipV="1">
            <a:off x="10282019" y="1820492"/>
            <a:ext cx="226364" cy="127265"/>
          </a:xfrm>
          <a:prstGeom prst="line">
            <a:avLst/>
          </a:prstGeom>
          <a:noFill/>
          <a:ln w="6350" cap="flat" cmpd="sng" algn="ctr">
            <a:solidFill>
              <a:srgbClr val="5B9BD5"/>
            </a:solidFill>
            <a:prstDash val="solid"/>
            <a:miter lim="800000"/>
          </a:ln>
          <a:effectLst/>
        </p:spPr>
      </p:cxnSp>
      <p:cxnSp>
        <p:nvCxnSpPr>
          <p:cNvPr id="48" name="Straight Connector 47"/>
          <p:cNvCxnSpPr/>
          <p:nvPr/>
        </p:nvCxnSpPr>
        <p:spPr>
          <a:xfrm>
            <a:off x="10960817" y="1814787"/>
            <a:ext cx="226397" cy="132971"/>
          </a:xfrm>
          <a:prstGeom prst="line">
            <a:avLst/>
          </a:prstGeom>
          <a:noFill/>
          <a:ln w="6350" cap="flat" cmpd="sng" algn="ctr">
            <a:solidFill>
              <a:srgbClr val="5B9BD5"/>
            </a:solidFill>
            <a:prstDash val="solid"/>
            <a:miter lim="800000"/>
          </a:ln>
          <a:effectLst/>
        </p:spPr>
      </p:cxnSp>
      <p:cxnSp>
        <p:nvCxnSpPr>
          <p:cNvPr id="49" name="Straight Connector 48"/>
          <p:cNvCxnSpPr/>
          <p:nvPr/>
        </p:nvCxnSpPr>
        <p:spPr>
          <a:xfrm flipV="1">
            <a:off x="10734453" y="1820492"/>
            <a:ext cx="226364" cy="127265"/>
          </a:xfrm>
          <a:prstGeom prst="line">
            <a:avLst/>
          </a:prstGeom>
          <a:noFill/>
          <a:ln w="6350" cap="flat" cmpd="sng" algn="ctr">
            <a:solidFill>
              <a:srgbClr val="5B9BD5"/>
            </a:solidFill>
            <a:prstDash val="solid"/>
            <a:miter lim="800000"/>
          </a:ln>
          <a:effectLst/>
        </p:spPr>
      </p:cxnSp>
      <p:cxnSp>
        <p:nvCxnSpPr>
          <p:cNvPr id="50" name="Straight Connector 49"/>
          <p:cNvCxnSpPr/>
          <p:nvPr/>
        </p:nvCxnSpPr>
        <p:spPr>
          <a:xfrm flipV="1">
            <a:off x="11184449" y="1820492"/>
            <a:ext cx="226364" cy="127265"/>
          </a:xfrm>
          <a:prstGeom prst="line">
            <a:avLst/>
          </a:prstGeom>
          <a:noFill/>
          <a:ln w="6350" cap="flat" cmpd="sng" algn="ctr">
            <a:solidFill>
              <a:srgbClr val="5B9BD5"/>
            </a:solidFill>
            <a:prstDash val="solid"/>
            <a:miter lim="800000"/>
          </a:ln>
          <a:effectLst/>
        </p:spPr>
      </p:cxnSp>
      <p:cxnSp>
        <p:nvCxnSpPr>
          <p:cNvPr id="51" name="Straight Connector 50"/>
          <p:cNvCxnSpPr/>
          <p:nvPr/>
        </p:nvCxnSpPr>
        <p:spPr>
          <a:xfrm>
            <a:off x="8039008" y="1716117"/>
            <a:ext cx="32" cy="263319"/>
          </a:xfrm>
          <a:prstGeom prst="line">
            <a:avLst/>
          </a:prstGeom>
          <a:noFill/>
          <a:ln w="6350" cap="flat" cmpd="sng" algn="ctr">
            <a:solidFill>
              <a:srgbClr val="5B9BD5"/>
            </a:solidFill>
            <a:prstDash val="solid"/>
            <a:miter lim="800000"/>
          </a:ln>
          <a:effectLst/>
        </p:spPr>
      </p:cxnSp>
      <p:cxnSp>
        <p:nvCxnSpPr>
          <p:cNvPr id="52" name="Straight Connector 51"/>
          <p:cNvCxnSpPr/>
          <p:nvPr/>
        </p:nvCxnSpPr>
        <p:spPr>
          <a:xfrm>
            <a:off x="9831581" y="1716117"/>
            <a:ext cx="32" cy="263319"/>
          </a:xfrm>
          <a:prstGeom prst="line">
            <a:avLst/>
          </a:prstGeom>
          <a:noFill/>
          <a:ln w="6350" cap="flat" cmpd="sng" algn="ctr">
            <a:solidFill>
              <a:srgbClr val="5B9BD5"/>
            </a:solidFill>
            <a:prstDash val="solid"/>
            <a:miter lim="800000"/>
          </a:ln>
          <a:effectLst/>
        </p:spPr>
      </p:cxnSp>
      <p:cxnSp>
        <p:nvCxnSpPr>
          <p:cNvPr id="53" name="Straight Connector 52"/>
          <p:cNvCxnSpPr/>
          <p:nvPr/>
        </p:nvCxnSpPr>
        <p:spPr>
          <a:xfrm>
            <a:off x="10285652" y="1716117"/>
            <a:ext cx="32" cy="263319"/>
          </a:xfrm>
          <a:prstGeom prst="line">
            <a:avLst/>
          </a:prstGeom>
          <a:noFill/>
          <a:ln w="6350" cap="flat" cmpd="sng" algn="ctr">
            <a:solidFill>
              <a:srgbClr val="5B9BD5"/>
            </a:solidFill>
            <a:prstDash val="solid"/>
            <a:miter lim="800000"/>
          </a:ln>
          <a:effectLst/>
        </p:spPr>
      </p:cxnSp>
      <p:cxnSp>
        <p:nvCxnSpPr>
          <p:cNvPr id="54" name="Straight Connector 53"/>
          <p:cNvCxnSpPr/>
          <p:nvPr/>
        </p:nvCxnSpPr>
        <p:spPr>
          <a:xfrm>
            <a:off x="816334" y="1706888"/>
            <a:ext cx="32" cy="263319"/>
          </a:xfrm>
          <a:prstGeom prst="line">
            <a:avLst/>
          </a:prstGeom>
          <a:noFill/>
          <a:ln w="6350" cap="flat" cmpd="sng" algn="ctr">
            <a:solidFill>
              <a:srgbClr val="5B9BD5"/>
            </a:solidFill>
            <a:prstDash val="solid"/>
            <a:miter lim="800000"/>
          </a:ln>
          <a:effectLst/>
        </p:spPr>
      </p:cxnSp>
      <p:cxnSp>
        <p:nvCxnSpPr>
          <p:cNvPr id="55" name="Straight Connector 54"/>
          <p:cNvCxnSpPr/>
          <p:nvPr/>
        </p:nvCxnSpPr>
        <p:spPr>
          <a:xfrm>
            <a:off x="1266331" y="1706888"/>
            <a:ext cx="32" cy="263319"/>
          </a:xfrm>
          <a:prstGeom prst="line">
            <a:avLst/>
          </a:prstGeom>
          <a:noFill/>
          <a:ln w="6350" cap="flat" cmpd="sng" algn="ctr">
            <a:solidFill>
              <a:srgbClr val="5B9BD5"/>
            </a:solidFill>
            <a:prstDash val="solid"/>
            <a:miter lim="800000"/>
          </a:ln>
          <a:effectLst/>
        </p:spPr>
      </p:cxnSp>
      <p:cxnSp>
        <p:nvCxnSpPr>
          <p:cNvPr id="56" name="Straight Connector 55"/>
          <p:cNvCxnSpPr/>
          <p:nvPr/>
        </p:nvCxnSpPr>
        <p:spPr>
          <a:xfrm>
            <a:off x="1718764" y="1711348"/>
            <a:ext cx="32" cy="263319"/>
          </a:xfrm>
          <a:prstGeom prst="line">
            <a:avLst/>
          </a:prstGeom>
          <a:noFill/>
          <a:ln w="6350" cap="flat" cmpd="sng" algn="ctr">
            <a:solidFill>
              <a:srgbClr val="5B9BD5"/>
            </a:solidFill>
            <a:prstDash val="solid"/>
            <a:miter lim="800000"/>
          </a:ln>
          <a:effectLst/>
        </p:spPr>
      </p:cxnSp>
      <p:cxnSp>
        <p:nvCxnSpPr>
          <p:cNvPr id="57" name="Straight Connector 56"/>
          <p:cNvCxnSpPr/>
          <p:nvPr/>
        </p:nvCxnSpPr>
        <p:spPr>
          <a:xfrm>
            <a:off x="2168761" y="1711348"/>
            <a:ext cx="32" cy="263319"/>
          </a:xfrm>
          <a:prstGeom prst="line">
            <a:avLst/>
          </a:prstGeom>
          <a:noFill/>
          <a:ln w="6350" cap="flat" cmpd="sng" algn="ctr">
            <a:solidFill>
              <a:srgbClr val="5B9BD5"/>
            </a:solidFill>
            <a:prstDash val="solid"/>
            <a:miter lim="800000"/>
          </a:ln>
          <a:effectLst/>
        </p:spPr>
      </p:cxnSp>
      <p:cxnSp>
        <p:nvCxnSpPr>
          <p:cNvPr id="58" name="Straight Connector 57"/>
          <p:cNvCxnSpPr/>
          <p:nvPr/>
        </p:nvCxnSpPr>
        <p:spPr>
          <a:xfrm>
            <a:off x="2618758" y="1706888"/>
            <a:ext cx="32" cy="263319"/>
          </a:xfrm>
          <a:prstGeom prst="line">
            <a:avLst/>
          </a:prstGeom>
          <a:noFill/>
          <a:ln w="6350" cap="flat" cmpd="sng" algn="ctr">
            <a:solidFill>
              <a:srgbClr val="5B9BD5"/>
            </a:solidFill>
            <a:prstDash val="solid"/>
            <a:miter lim="800000"/>
          </a:ln>
          <a:effectLst/>
        </p:spPr>
      </p:cxnSp>
      <p:cxnSp>
        <p:nvCxnSpPr>
          <p:cNvPr id="59" name="Straight Connector 58"/>
          <p:cNvCxnSpPr/>
          <p:nvPr/>
        </p:nvCxnSpPr>
        <p:spPr>
          <a:xfrm>
            <a:off x="3065154" y="1706888"/>
            <a:ext cx="32" cy="263319"/>
          </a:xfrm>
          <a:prstGeom prst="line">
            <a:avLst/>
          </a:prstGeom>
          <a:noFill/>
          <a:ln w="6350" cap="flat" cmpd="sng" algn="ctr">
            <a:solidFill>
              <a:srgbClr val="5B9BD5"/>
            </a:solidFill>
            <a:prstDash val="solid"/>
            <a:miter lim="800000"/>
          </a:ln>
          <a:effectLst/>
        </p:spPr>
      </p:cxnSp>
      <p:cxnSp>
        <p:nvCxnSpPr>
          <p:cNvPr id="60" name="Straight Connector 59"/>
          <p:cNvCxnSpPr/>
          <p:nvPr/>
        </p:nvCxnSpPr>
        <p:spPr>
          <a:xfrm>
            <a:off x="3517588" y="1706888"/>
            <a:ext cx="32" cy="263319"/>
          </a:xfrm>
          <a:prstGeom prst="line">
            <a:avLst/>
          </a:prstGeom>
          <a:noFill/>
          <a:ln w="6350" cap="flat" cmpd="sng" algn="ctr">
            <a:solidFill>
              <a:srgbClr val="5B9BD5"/>
            </a:solidFill>
            <a:prstDash val="solid"/>
            <a:miter lim="800000"/>
          </a:ln>
          <a:effectLst/>
        </p:spPr>
      </p:cxnSp>
      <p:cxnSp>
        <p:nvCxnSpPr>
          <p:cNvPr id="61" name="Straight Connector 60"/>
          <p:cNvCxnSpPr/>
          <p:nvPr/>
        </p:nvCxnSpPr>
        <p:spPr>
          <a:xfrm>
            <a:off x="3971659" y="1706888"/>
            <a:ext cx="32" cy="263319"/>
          </a:xfrm>
          <a:prstGeom prst="line">
            <a:avLst/>
          </a:prstGeom>
          <a:noFill/>
          <a:ln w="6350" cap="flat" cmpd="sng" algn="ctr">
            <a:solidFill>
              <a:srgbClr val="5B9BD5"/>
            </a:solidFill>
            <a:prstDash val="solid"/>
            <a:miter lim="800000"/>
          </a:ln>
          <a:effectLst/>
        </p:spPr>
      </p:cxnSp>
      <p:cxnSp>
        <p:nvCxnSpPr>
          <p:cNvPr id="62" name="Straight Connector 61"/>
          <p:cNvCxnSpPr/>
          <p:nvPr/>
        </p:nvCxnSpPr>
        <p:spPr>
          <a:xfrm>
            <a:off x="4424438" y="1708183"/>
            <a:ext cx="32" cy="263319"/>
          </a:xfrm>
          <a:prstGeom prst="line">
            <a:avLst/>
          </a:prstGeom>
          <a:noFill/>
          <a:ln w="6350" cap="flat" cmpd="sng" algn="ctr">
            <a:solidFill>
              <a:srgbClr val="5B9BD5"/>
            </a:solidFill>
            <a:prstDash val="solid"/>
            <a:miter lim="800000"/>
          </a:ln>
          <a:effectLst/>
        </p:spPr>
      </p:cxnSp>
      <p:cxnSp>
        <p:nvCxnSpPr>
          <p:cNvPr id="63" name="Straight Connector 62"/>
          <p:cNvCxnSpPr/>
          <p:nvPr/>
        </p:nvCxnSpPr>
        <p:spPr>
          <a:xfrm>
            <a:off x="4874435" y="1708183"/>
            <a:ext cx="32" cy="263319"/>
          </a:xfrm>
          <a:prstGeom prst="line">
            <a:avLst/>
          </a:prstGeom>
          <a:noFill/>
          <a:ln w="6350" cap="flat" cmpd="sng" algn="ctr">
            <a:solidFill>
              <a:srgbClr val="5B9BD5"/>
            </a:solidFill>
            <a:prstDash val="solid"/>
            <a:miter lim="800000"/>
          </a:ln>
          <a:effectLst/>
        </p:spPr>
      </p:cxnSp>
      <p:cxnSp>
        <p:nvCxnSpPr>
          <p:cNvPr id="64" name="Straight Connector 63"/>
          <p:cNvCxnSpPr/>
          <p:nvPr/>
        </p:nvCxnSpPr>
        <p:spPr>
          <a:xfrm>
            <a:off x="5326868" y="1708183"/>
            <a:ext cx="32" cy="263319"/>
          </a:xfrm>
          <a:prstGeom prst="line">
            <a:avLst/>
          </a:prstGeom>
          <a:noFill/>
          <a:ln w="6350" cap="flat" cmpd="sng" algn="ctr">
            <a:solidFill>
              <a:srgbClr val="5B9BD5"/>
            </a:solidFill>
            <a:prstDash val="solid"/>
            <a:miter lim="800000"/>
          </a:ln>
          <a:effectLst/>
        </p:spPr>
      </p:cxnSp>
      <p:cxnSp>
        <p:nvCxnSpPr>
          <p:cNvPr id="65" name="Straight Connector 64"/>
          <p:cNvCxnSpPr/>
          <p:nvPr/>
        </p:nvCxnSpPr>
        <p:spPr>
          <a:xfrm>
            <a:off x="5777339" y="1708183"/>
            <a:ext cx="32" cy="263319"/>
          </a:xfrm>
          <a:prstGeom prst="line">
            <a:avLst/>
          </a:prstGeom>
          <a:noFill/>
          <a:ln w="6350" cap="flat" cmpd="sng" algn="ctr">
            <a:solidFill>
              <a:srgbClr val="5B9BD5"/>
            </a:solidFill>
            <a:prstDash val="solid"/>
            <a:miter lim="800000"/>
          </a:ln>
          <a:effectLst/>
        </p:spPr>
      </p:cxnSp>
      <p:cxnSp>
        <p:nvCxnSpPr>
          <p:cNvPr id="66" name="Straight Connector 65"/>
          <p:cNvCxnSpPr/>
          <p:nvPr/>
        </p:nvCxnSpPr>
        <p:spPr>
          <a:xfrm>
            <a:off x="6227336" y="1708183"/>
            <a:ext cx="32" cy="263319"/>
          </a:xfrm>
          <a:prstGeom prst="line">
            <a:avLst/>
          </a:prstGeom>
          <a:noFill/>
          <a:ln w="6350" cap="flat" cmpd="sng" algn="ctr">
            <a:solidFill>
              <a:srgbClr val="5B9BD5"/>
            </a:solidFill>
            <a:prstDash val="solid"/>
            <a:miter lim="800000"/>
          </a:ln>
          <a:effectLst/>
        </p:spPr>
      </p:cxnSp>
      <p:cxnSp>
        <p:nvCxnSpPr>
          <p:cNvPr id="67" name="Straight Connector 66"/>
          <p:cNvCxnSpPr/>
          <p:nvPr/>
        </p:nvCxnSpPr>
        <p:spPr>
          <a:xfrm>
            <a:off x="6689556" y="1708183"/>
            <a:ext cx="32" cy="263319"/>
          </a:xfrm>
          <a:prstGeom prst="line">
            <a:avLst/>
          </a:prstGeom>
          <a:noFill/>
          <a:ln w="6350" cap="flat" cmpd="sng" algn="ctr">
            <a:solidFill>
              <a:srgbClr val="5B9BD5"/>
            </a:solidFill>
            <a:prstDash val="solid"/>
            <a:miter lim="800000"/>
          </a:ln>
          <a:effectLst/>
        </p:spPr>
      </p:cxnSp>
      <p:cxnSp>
        <p:nvCxnSpPr>
          <p:cNvPr id="68" name="Straight Connector 67"/>
          <p:cNvCxnSpPr/>
          <p:nvPr/>
        </p:nvCxnSpPr>
        <p:spPr>
          <a:xfrm>
            <a:off x="7133841" y="1708183"/>
            <a:ext cx="32" cy="263319"/>
          </a:xfrm>
          <a:prstGeom prst="line">
            <a:avLst/>
          </a:prstGeom>
          <a:noFill/>
          <a:ln w="6350" cap="flat" cmpd="sng" algn="ctr">
            <a:solidFill>
              <a:srgbClr val="5B9BD5"/>
            </a:solidFill>
            <a:prstDash val="solid"/>
            <a:miter lim="800000"/>
          </a:ln>
          <a:effectLst/>
        </p:spPr>
      </p:cxnSp>
      <p:cxnSp>
        <p:nvCxnSpPr>
          <p:cNvPr id="69" name="Straight Connector 68"/>
          <p:cNvCxnSpPr/>
          <p:nvPr/>
        </p:nvCxnSpPr>
        <p:spPr>
          <a:xfrm>
            <a:off x="7587437" y="1708183"/>
            <a:ext cx="32" cy="263319"/>
          </a:xfrm>
          <a:prstGeom prst="line">
            <a:avLst/>
          </a:prstGeom>
          <a:noFill/>
          <a:ln w="6350" cap="flat" cmpd="sng" algn="ctr">
            <a:solidFill>
              <a:srgbClr val="5B9BD5"/>
            </a:solidFill>
            <a:prstDash val="solid"/>
            <a:miter lim="800000"/>
          </a:ln>
          <a:effectLst/>
        </p:spPr>
      </p:cxnSp>
      <p:cxnSp>
        <p:nvCxnSpPr>
          <p:cNvPr id="70" name="Straight Connector 69"/>
          <p:cNvCxnSpPr/>
          <p:nvPr/>
        </p:nvCxnSpPr>
        <p:spPr>
          <a:xfrm>
            <a:off x="8489005" y="1711658"/>
            <a:ext cx="32" cy="263319"/>
          </a:xfrm>
          <a:prstGeom prst="line">
            <a:avLst/>
          </a:prstGeom>
          <a:noFill/>
          <a:ln w="6350" cap="flat" cmpd="sng" algn="ctr">
            <a:solidFill>
              <a:srgbClr val="5B9BD5"/>
            </a:solidFill>
            <a:prstDash val="solid"/>
            <a:miter lim="800000"/>
          </a:ln>
          <a:effectLst/>
        </p:spPr>
      </p:cxnSp>
      <p:cxnSp>
        <p:nvCxnSpPr>
          <p:cNvPr id="71" name="Straight Connector 70"/>
          <p:cNvCxnSpPr/>
          <p:nvPr/>
        </p:nvCxnSpPr>
        <p:spPr>
          <a:xfrm>
            <a:off x="8937839" y="1711658"/>
            <a:ext cx="32" cy="263319"/>
          </a:xfrm>
          <a:prstGeom prst="line">
            <a:avLst/>
          </a:prstGeom>
          <a:noFill/>
          <a:ln w="6350" cap="flat" cmpd="sng" algn="ctr">
            <a:solidFill>
              <a:srgbClr val="5B9BD5"/>
            </a:solidFill>
            <a:prstDash val="solid"/>
            <a:miter lim="800000"/>
          </a:ln>
          <a:effectLst/>
        </p:spPr>
      </p:cxnSp>
      <p:cxnSp>
        <p:nvCxnSpPr>
          <p:cNvPr id="72" name="Straight Connector 71"/>
          <p:cNvCxnSpPr/>
          <p:nvPr/>
        </p:nvCxnSpPr>
        <p:spPr>
          <a:xfrm>
            <a:off x="9381585" y="1711658"/>
            <a:ext cx="32" cy="263319"/>
          </a:xfrm>
          <a:prstGeom prst="line">
            <a:avLst/>
          </a:prstGeom>
          <a:noFill/>
          <a:ln w="6350" cap="flat" cmpd="sng" algn="ctr">
            <a:solidFill>
              <a:srgbClr val="5B9BD5"/>
            </a:solidFill>
            <a:prstDash val="solid"/>
            <a:miter lim="800000"/>
          </a:ln>
          <a:effectLst/>
        </p:spPr>
      </p:cxnSp>
      <p:cxnSp>
        <p:nvCxnSpPr>
          <p:cNvPr id="73" name="Straight Connector 72"/>
          <p:cNvCxnSpPr/>
          <p:nvPr/>
        </p:nvCxnSpPr>
        <p:spPr>
          <a:xfrm>
            <a:off x="10738086" y="1711658"/>
            <a:ext cx="32" cy="263319"/>
          </a:xfrm>
          <a:prstGeom prst="line">
            <a:avLst/>
          </a:prstGeom>
          <a:noFill/>
          <a:ln w="6350" cap="flat" cmpd="sng" algn="ctr">
            <a:solidFill>
              <a:srgbClr val="5B9BD5"/>
            </a:solidFill>
            <a:prstDash val="solid"/>
            <a:miter lim="800000"/>
          </a:ln>
          <a:effectLst/>
        </p:spPr>
      </p:cxnSp>
      <p:cxnSp>
        <p:nvCxnSpPr>
          <p:cNvPr id="74" name="Straight Connector 73"/>
          <p:cNvCxnSpPr/>
          <p:nvPr/>
        </p:nvCxnSpPr>
        <p:spPr>
          <a:xfrm>
            <a:off x="11188083" y="1711658"/>
            <a:ext cx="32" cy="263319"/>
          </a:xfrm>
          <a:prstGeom prst="line">
            <a:avLst/>
          </a:prstGeom>
          <a:noFill/>
          <a:ln w="6350" cap="flat" cmpd="sng" algn="ctr">
            <a:solidFill>
              <a:srgbClr val="5B9BD5"/>
            </a:solidFill>
            <a:prstDash val="solid"/>
            <a:miter lim="800000"/>
          </a:ln>
          <a:effectLst/>
        </p:spPr>
      </p:cxnSp>
      <p:cxnSp>
        <p:nvCxnSpPr>
          <p:cNvPr id="75" name="Straight Connector 74"/>
          <p:cNvCxnSpPr/>
          <p:nvPr/>
        </p:nvCxnSpPr>
        <p:spPr>
          <a:xfrm>
            <a:off x="7587454" y="1949990"/>
            <a:ext cx="226397" cy="132971"/>
          </a:xfrm>
          <a:prstGeom prst="line">
            <a:avLst/>
          </a:prstGeom>
          <a:noFill/>
          <a:ln w="6350" cap="flat" cmpd="sng" algn="ctr">
            <a:solidFill>
              <a:srgbClr val="5B9BD5"/>
            </a:solidFill>
            <a:prstDash val="solid"/>
            <a:miter lim="800000"/>
          </a:ln>
          <a:effectLst/>
        </p:spPr>
      </p:cxnSp>
      <p:cxnSp>
        <p:nvCxnSpPr>
          <p:cNvPr id="76" name="Straight Connector 75"/>
          <p:cNvCxnSpPr/>
          <p:nvPr/>
        </p:nvCxnSpPr>
        <p:spPr>
          <a:xfrm flipH="1">
            <a:off x="7806568" y="1949990"/>
            <a:ext cx="226397" cy="132971"/>
          </a:xfrm>
          <a:prstGeom prst="line">
            <a:avLst/>
          </a:prstGeom>
          <a:noFill/>
          <a:ln w="6350" cap="flat" cmpd="sng" algn="ctr">
            <a:solidFill>
              <a:srgbClr val="5B9BD5"/>
            </a:solidFill>
            <a:prstDash val="solid"/>
            <a:miter lim="800000"/>
          </a:ln>
          <a:effectLst/>
        </p:spPr>
      </p:cxnSp>
      <p:cxnSp>
        <p:nvCxnSpPr>
          <p:cNvPr id="77" name="Straight Connector 76"/>
          <p:cNvCxnSpPr/>
          <p:nvPr/>
        </p:nvCxnSpPr>
        <p:spPr>
          <a:xfrm>
            <a:off x="8039025" y="1953464"/>
            <a:ext cx="226397" cy="132971"/>
          </a:xfrm>
          <a:prstGeom prst="line">
            <a:avLst/>
          </a:prstGeom>
          <a:noFill/>
          <a:ln w="6350" cap="flat" cmpd="sng" algn="ctr">
            <a:solidFill>
              <a:srgbClr val="5B9BD5"/>
            </a:solidFill>
            <a:prstDash val="solid"/>
            <a:miter lim="800000"/>
          </a:ln>
          <a:effectLst/>
        </p:spPr>
      </p:cxnSp>
      <p:cxnSp>
        <p:nvCxnSpPr>
          <p:cNvPr id="78" name="Straight Connector 77"/>
          <p:cNvCxnSpPr/>
          <p:nvPr/>
        </p:nvCxnSpPr>
        <p:spPr>
          <a:xfrm flipH="1">
            <a:off x="8261739" y="1953464"/>
            <a:ext cx="226397" cy="132971"/>
          </a:xfrm>
          <a:prstGeom prst="line">
            <a:avLst/>
          </a:prstGeom>
          <a:noFill/>
          <a:ln w="6350" cap="flat" cmpd="sng" algn="ctr">
            <a:solidFill>
              <a:srgbClr val="5B9BD5"/>
            </a:solidFill>
            <a:prstDash val="solid"/>
            <a:miter lim="800000"/>
          </a:ln>
          <a:effectLst/>
        </p:spPr>
      </p:cxnSp>
      <p:cxnSp>
        <p:nvCxnSpPr>
          <p:cNvPr id="79" name="Straight Connector 78"/>
          <p:cNvCxnSpPr/>
          <p:nvPr/>
        </p:nvCxnSpPr>
        <p:spPr>
          <a:xfrm>
            <a:off x="8489022" y="1953464"/>
            <a:ext cx="226397" cy="132971"/>
          </a:xfrm>
          <a:prstGeom prst="line">
            <a:avLst/>
          </a:prstGeom>
          <a:noFill/>
          <a:ln w="6350" cap="flat" cmpd="sng" algn="ctr">
            <a:solidFill>
              <a:srgbClr val="5B9BD5"/>
            </a:solidFill>
            <a:prstDash val="solid"/>
            <a:miter lim="800000"/>
          </a:ln>
          <a:effectLst/>
        </p:spPr>
      </p:cxnSp>
      <p:cxnSp>
        <p:nvCxnSpPr>
          <p:cNvPr id="80" name="Straight Connector 79"/>
          <p:cNvCxnSpPr/>
          <p:nvPr/>
        </p:nvCxnSpPr>
        <p:spPr>
          <a:xfrm flipH="1">
            <a:off x="8708136" y="1953464"/>
            <a:ext cx="226397" cy="132971"/>
          </a:xfrm>
          <a:prstGeom prst="line">
            <a:avLst/>
          </a:prstGeom>
          <a:noFill/>
          <a:ln w="6350" cap="flat" cmpd="sng" algn="ctr">
            <a:solidFill>
              <a:srgbClr val="5B9BD5"/>
            </a:solidFill>
            <a:prstDash val="solid"/>
            <a:miter lim="800000"/>
          </a:ln>
          <a:effectLst/>
        </p:spPr>
      </p:cxnSp>
      <p:cxnSp>
        <p:nvCxnSpPr>
          <p:cNvPr id="81" name="Straight Connector 80"/>
          <p:cNvCxnSpPr/>
          <p:nvPr/>
        </p:nvCxnSpPr>
        <p:spPr>
          <a:xfrm>
            <a:off x="8937856" y="1953464"/>
            <a:ext cx="226397" cy="132971"/>
          </a:xfrm>
          <a:prstGeom prst="line">
            <a:avLst/>
          </a:prstGeom>
          <a:noFill/>
          <a:ln w="6350" cap="flat" cmpd="sng" algn="ctr">
            <a:solidFill>
              <a:srgbClr val="5B9BD5"/>
            </a:solidFill>
            <a:prstDash val="solid"/>
            <a:miter lim="800000"/>
          </a:ln>
          <a:effectLst/>
        </p:spPr>
      </p:cxnSp>
      <p:cxnSp>
        <p:nvCxnSpPr>
          <p:cNvPr id="82" name="Straight Connector 81"/>
          <p:cNvCxnSpPr/>
          <p:nvPr/>
        </p:nvCxnSpPr>
        <p:spPr>
          <a:xfrm flipH="1">
            <a:off x="9144747" y="1953464"/>
            <a:ext cx="226397" cy="132971"/>
          </a:xfrm>
          <a:prstGeom prst="line">
            <a:avLst/>
          </a:prstGeom>
          <a:noFill/>
          <a:ln w="6350" cap="flat" cmpd="sng" algn="ctr">
            <a:solidFill>
              <a:srgbClr val="5B9BD5"/>
            </a:solidFill>
            <a:prstDash val="solid"/>
            <a:miter lim="800000"/>
          </a:ln>
          <a:effectLst/>
        </p:spPr>
      </p:cxnSp>
      <p:cxnSp>
        <p:nvCxnSpPr>
          <p:cNvPr id="83" name="Straight Connector 82"/>
          <p:cNvCxnSpPr/>
          <p:nvPr/>
        </p:nvCxnSpPr>
        <p:spPr>
          <a:xfrm>
            <a:off x="9381601" y="1953464"/>
            <a:ext cx="226397" cy="132971"/>
          </a:xfrm>
          <a:prstGeom prst="line">
            <a:avLst/>
          </a:prstGeom>
          <a:noFill/>
          <a:ln w="6350" cap="flat" cmpd="sng" algn="ctr">
            <a:solidFill>
              <a:srgbClr val="5B9BD5"/>
            </a:solidFill>
            <a:prstDash val="solid"/>
            <a:miter lim="800000"/>
          </a:ln>
          <a:effectLst/>
        </p:spPr>
      </p:cxnSp>
      <p:cxnSp>
        <p:nvCxnSpPr>
          <p:cNvPr id="84" name="Straight Connector 83"/>
          <p:cNvCxnSpPr/>
          <p:nvPr/>
        </p:nvCxnSpPr>
        <p:spPr>
          <a:xfrm flipH="1">
            <a:off x="9604316" y="1953464"/>
            <a:ext cx="226397" cy="132971"/>
          </a:xfrm>
          <a:prstGeom prst="line">
            <a:avLst/>
          </a:prstGeom>
          <a:noFill/>
          <a:ln w="6350" cap="flat" cmpd="sng" algn="ctr">
            <a:solidFill>
              <a:srgbClr val="5B9BD5"/>
            </a:solidFill>
            <a:prstDash val="solid"/>
            <a:miter lim="800000"/>
          </a:ln>
          <a:effectLst/>
        </p:spPr>
      </p:cxnSp>
      <p:cxnSp>
        <p:nvCxnSpPr>
          <p:cNvPr id="85" name="Straight Connector 84"/>
          <p:cNvCxnSpPr/>
          <p:nvPr/>
        </p:nvCxnSpPr>
        <p:spPr>
          <a:xfrm>
            <a:off x="9831598" y="1953464"/>
            <a:ext cx="226397" cy="132971"/>
          </a:xfrm>
          <a:prstGeom prst="line">
            <a:avLst/>
          </a:prstGeom>
          <a:noFill/>
          <a:ln w="6350" cap="flat" cmpd="sng" algn="ctr">
            <a:solidFill>
              <a:srgbClr val="5B9BD5"/>
            </a:solidFill>
            <a:prstDash val="solid"/>
            <a:miter lim="800000"/>
          </a:ln>
          <a:effectLst/>
        </p:spPr>
      </p:cxnSp>
      <p:cxnSp>
        <p:nvCxnSpPr>
          <p:cNvPr id="86" name="Straight Connector 85"/>
          <p:cNvCxnSpPr/>
          <p:nvPr/>
        </p:nvCxnSpPr>
        <p:spPr>
          <a:xfrm flipH="1">
            <a:off x="10054312" y="1953464"/>
            <a:ext cx="226397" cy="132971"/>
          </a:xfrm>
          <a:prstGeom prst="line">
            <a:avLst/>
          </a:prstGeom>
          <a:noFill/>
          <a:ln w="6350" cap="flat" cmpd="sng" algn="ctr">
            <a:solidFill>
              <a:srgbClr val="5B9BD5"/>
            </a:solidFill>
            <a:prstDash val="solid"/>
            <a:miter lim="800000"/>
          </a:ln>
          <a:effectLst/>
        </p:spPr>
      </p:cxnSp>
      <p:cxnSp>
        <p:nvCxnSpPr>
          <p:cNvPr id="87" name="Straight Connector 86"/>
          <p:cNvCxnSpPr/>
          <p:nvPr/>
        </p:nvCxnSpPr>
        <p:spPr>
          <a:xfrm>
            <a:off x="10285669" y="1953464"/>
            <a:ext cx="226397" cy="132971"/>
          </a:xfrm>
          <a:prstGeom prst="line">
            <a:avLst/>
          </a:prstGeom>
          <a:noFill/>
          <a:ln w="6350" cap="flat" cmpd="sng" algn="ctr">
            <a:solidFill>
              <a:srgbClr val="5B9BD5"/>
            </a:solidFill>
            <a:prstDash val="solid"/>
            <a:miter lim="800000"/>
          </a:ln>
          <a:effectLst/>
        </p:spPr>
      </p:cxnSp>
      <p:cxnSp>
        <p:nvCxnSpPr>
          <p:cNvPr id="88" name="Straight Connector 87"/>
          <p:cNvCxnSpPr/>
          <p:nvPr/>
        </p:nvCxnSpPr>
        <p:spPr>
          <a:xfrm flipH="1">
            <a:off x="10508383" y="1953464"/>
            <a:ext cx="226397" cy="132971"/>
          </a:xfrm>
          <a:prstGeom prst="line">
            <a:avLst/>
          </a:prstGeom>
          <a:noFill/>
          <a:ln w="6350" cap="flat" cmpd="sng" algn="ctr">
            <a:solidFill>
              <a:srgbClr val="5B9BD5"/>
            </a:solidFill>
            <a:prstDash val="solid"/>
            <a:miter lim="800000"/>
          </a:ln>
          <a:effectLst/>
        </p:spPr>
      </p:cxnSp>
      <p:cxnSp>
        <p:nvCxnSpPr>
          <p:cNvPr id="89" name="Straight Connector 88"/>
          <p:cNvCxnSpPr/>
          <p:nvPr/>
        </p:nvCxnSpPr>
        <p:spPr>
          <a:xfrm>
            <a:off x="10738103" y="1953464"/>
            <a:ext cx="226397" cy="132971"/>
          </a:xfrm>
          <a:prstGeom prst="line">
            <a:avLst/>
          </a:prstGeom>
          <a:noFill/>
          <a:ln w="6350" cap="flat" cmpd="sng" algn="ctr">
            <a:solidFill>
              <a:srgbClr val="5B9BD5"/>
            </a:solidFill>
            <a:prstDash val="solid"/>
            <a:miter lim="800000"/>
          </a:ln>
          <a:effectLst/>
        </p:spPr>
      </p:cxnSp>
      <p:cxnSp>
        <p:nvCxnSpPr>
          <p:cNvPr id="90" name="Straight Connector 89"/>
          <p:cNvCxnSpPr/>
          <p:nvPr/>
        </p:nvCxnSpPr>
        <p:spPr>
          <a:xfrm flipH="1">
            <a:off x="10960817" y="1953464"/>
            <a:ext cx="226397" cy="132971"/>
          </a:xfrm>
          <a:prstGeom prst="line">
            <a:avLst/>
          </a:prstGeom>
          <a:noFill/>
          <a:ln w="6350" cap="flat" cmpd="sng" algn="ctr">
            <a:solidFill>
              <a:srgbClr val="5B9BD5"/>
            </a:solidFill>
            <a:prstDash val="solid"/>
            <a:miter lim="800000"/>
          </a:ln>
          <a:effectLst/>
        </p:spPr>
      </p:cxnSp>
      <p:cxnSp>
        <p:nvCxnSpPr>
          <p:cNvPr id="91" name="Straight Connector 90"/>
          <p:cNvCxnSpPr/>
          <p:nvPr/>
        </p:nvCxnSpPr>
        <p:spPr>
          <a:xfrm>
            <a:off x="11188099" y="1953464"/>
            <a:ext cx="226397" cy="132971"/>
          </a:xfrm>
          <a:prstGeom prst="line">
            <a:avLst/>
          </a:prstGeom>
          <a:noFill/>
          <a:ln w="6350" cap="flat" cmpd="sng" algn="ctr">
            <a:solidFill>
              <a:srgbClr val="5B9BD5"/>
            </a:solidFill>
            <a:prstDash val="solid"/>
            <a:miter lim="800000"/>
          </a:ln>
          <a:effectLst/>
        </p:spPr>
      </p:cxnSp>
      <p:cxnSp>
        <p:nvCxnSpPr>
          <p:cNvPr id="92" name="Straight Connector 91"/>
          <p:cNvCxnSpPr/>
          <p:nvPr/>
        </p:nvCxnSpPr>
        <p:spPr>
          <a:xfrm>
            <a:off x="816351" y="1682752"/>
            <a:ext cx="226397" cy="132971"/>
          </a:xfrm>
          <a:prstGeom prst="line">
            <a:avLst/>
          </a:prstGeom>
          <a:noFill/>
          <a:ln w="6350" cap="flat" cmpd="sng" algn="ctr">
            <a:solidFill>
              <a:srgbClr val="5B9BD5"/>
            </a:solidFill>
            <a:prstDash val="solid"/>
            <a:miter lim="800000"/>
          </a:ln>
          <a:effectLst/>
        </p:spPr>
      </p:cxnSp>
      <p:cxnSp>
        <p:nvCxnSpPr>
          <p:cNvPr id="93" name="Straight Connector 92"/>
          <p:cNvCxnSpPr/>
          <p:nvPr/>
        </p:nvCxnSpPr>
        <p:spPr>
          <a:xfrm flipV="1">
            <a:off x="1039065" y="1677045"/>
            <a:ext cx="226397" cy="144383"/>
          </a:xfrm>
          <a:prstGeom prst="line">
            <a:avLst/>
          </a:prstGeom>
          <a:noFill/>
          <a:ln w="6350" cap="flat" cmpd="sng" algn="ctr">
            <a:solidFill>
              <a:srgbClr val="5B9BD5"/>
            </a:solidFill>
            <a:prstDash val="solid"/>
            <a:miter lim="800000"/>
          </a:ln>
          <a:effectLst/>
        </p:spPr>
      </p:cxnSp>
      <p:cxnSp>
        <p:nvCxnSpPr>
          <p:cNvPr id="94" name="Straight Connector 93"/>
          <p:cNvCxnSpPr/>
          <p:nvPr/>
        </p:nvCxnSpPr>
        <p:spPr>
          <a:xfrm>
            <a:off x="1266347" y="1687212"/>
            <a:ext cx="226397" cy="132971"/>
          </a:xfrm>
          <a:prstGeom prst="line">
            <a:avLst/>
          </a:prstGeom>
          <a:noFill/>
          <a:ln w="6350" cap="flat" cmpd="sng" algn="ctr">
            <a:solidFill>
              <a:srgbClr val="5B9BD5"/>
            </a:solidFill>
            <a:prstDash val="solid"/>
            <a:miter lim="800000"/>
          </a:ln>
          <a:effectLst/>
        </p:spPr>
      </p:cxnSp>
      <p:cxnSp>
        <p:nvCxnSpPr>
          <p:cNvPr id="95" name="Straight Connector 94"/>
          <p:cNvCxnSpPr/>
          <p:nvPr/>
        </p:nvCxnSpPr>
        <p:spPr>
          <a:xfrm flipV="1">
            <a:off x="1489061" y="1677045"/>
            <a:ext cx="226397" cy="144383"/>
          </a:xfrm>
          <a:prstGeom prst="line">
            <a:avLst/>
          </a:prstGeom>
          <a:noFill/>
          <a:ln w="6350" cap="flat" cmpd="sng" algn="ctr">
            <a:solidFill>
              <a:srgbClr val="5B9BD5"/>
            </a:solidFill>
            <a:prstDash val="solid"/>
            <a:miter lim="800000"/>
          </a:ln>
          <a:effectLst/>
        </p:spPr>
      </p:cxnSp>
      <p:cxnSp>
        <p:nvCxnSpPr>
          <p:cNvPr id="96" name="Straight Connector 95"/>
          <p:cNvCxnSpPr/>
          <p:nvPr/>
        </p:nvCxnSpPr>
        <p:spPr>
          <a:xfrm>
            <a:off x="1718781" y="1682752"/>
            <a:ext cx="226397" cy="132971"/>
          </a:xfrm>
          <a:prstGeom prst="line">
            <a:avLst/>
          </a:prstGeom>
          <a:noFill/>
          <a:ln w="6350" cap="flat" cmpd="sng" algn="ctr">
            <a:solidFill>
              <a:srgbClr val="5B9BD5"/>
            </a:solidFill>
            <a:prstDash val="solid"/>
            <a:miter lim="800000"/>
          </a:ln>
          <a:effectLst/>
        </p:spPr>
      </p:cxnSp>
      <p:cxnSp>
        <p:nvCxnSpPr>
          <p:cNvPr id="97" name="Straight Connector 96"/>
          <p:cNvCxnSpPr/>
          <p:nvPr/>
        </p:nvCxnSpPr>
        <p:spPr>
          <a:xfrm flipV="1">
            <a:off x="1941495" y="1677045"/>
            <a:ext cx="226397" cy="144383"/>
          </a:xfrm>
          <a:prstGeom prst="line">
            <a:avLst/>
          </a:prstGeom>
          <a:noFill/>
          <a:ln w="6350" cap="flat" cmpd="sng" algn="ctr">
            <a:solidFill>
              <a:srgbClr val="5B9BD5"/>
            </a:solidFill>
            <a:prstDash val="solid"/>
            <a:miter lim="800000"/>
          </a:ln>
          <a:effectLst/>
        </p:spPr>
      </p:cxnSp>
      <p:cxnSp>
        <p:nvCxnSpPr>
          <p:cNvPr id="98" name="Straight Connector 97"/>
          <p:cNvCxnSpPr/>
          <p:nvPr/>
        </p:nvCxnSpPr>
        <p:spPr>
          <a:xfrm>
            <a:off x="2168778" y="1682752"/>
            <a:ext cx="226397" cy="132971"/>
          </a:xfrm>
          <a:prstGeom prst="line">
            <a:avLst/>
          </a:prstGeom>
          <a:noFill/>
          <a:ln w="6350" cap="flat" cmpd="sng" algn="ctr">
            <a:solidFill>
              <a:srgbClr val="5B9BD5"/>
            </a:solidFill>
            <a:prstDash val="solid"/>
            <a:miter lim="800000"/>
          </a:ln>
          <a:effectLst/>
        </p:spPr>
      </p:cxnSp>
      <p:cxnSp>
        <p:nvCxnSpPr>
          <p:cNvPr id="99" name="Straight Connector 98"/>
          <p:cNvCxnSpPr/>
          <p:nvPr/>
        </p:nvCxnSpPr>
        <p:spPr>
          <a:xfrm flipV="1">
            <a:off x="2391492" y="1677045"/>
            <a:ext cx="226397" cy="144383"/>
          </a:xfrm>
          <a:prstGeom prst="line">
            <a:avLst/>
          </a:prstGeom>
          <a:noFill/>
          <a:ln w="6350" cap="flat" cmpd="sng" algn="ctr">
            <a:solidFill>
              <a:srgbClr val="5B9BD5"/>
            </a:solidFill>
            <a:prstDash val="solid"/>
            <a:miter lim="800000"/>
          </a:ln>
          <a:effectLst/>
        </p:spPr>
      </p:cxnSp>
      <p:cxnSp>
        <p:nvCxnSpPr>
          <p:cNvPr id="100" name="Straight Connector 99"/>
          <p:cNvCxnSpPr/>
          <p:nvPr/>
        </p:nvCxnSpPr>
        <p:spPr>
          <a:xfrm>
            <a:off x="2615174" y="1682752"/>
            <a:ext cx="226397" cy="132971"/>
          </a:xfrm>
          <a:prstGeom prst="line">
            <a:avLst/>
          </a:prstGeom>
          <a:noFill/>
          <a:ln w="6350" cap="flat" cmpd="sng" algn="ctr">
            <a:solidFill>
              <a:srgbClr val="5B9BD5"/>
            </a:solidFill>
            <a:prstDash val="solid"/>
            <a:miter lim="800000"/>
          </a:ln>
          <a:effectLst/>
        </p:spPr>
      </p:cxnSp>
      <p:cxnSp>
        <p:nvCxnSpPr>
          <p:cNvPr id="101" name="Straight Connector 100"/>
          <p:cNvCxnSpPr/>
          <p:nvPr/>
        </p:nvCxnSpPr>
        <p:spPr>
          <a:xfrm flipV="1">
            <a:off x="2837889" y="1677045"/>
            <a:ext cx="226397" cy="144383"/>
          </a:xfrm>
          <a:prstGeom prst="line">
            <a:avLst/>
          </a:prstGeom>
          <a:noFill/>
          <a:ln w="6350" cap="flat" cmpd="sng" algn="ctr">
            <a:solidFill>
              <a:srgbClr val="5B9BD5"/>
            </a:solidFill>
            <a:prstDash val="solid"/>
            <a:miter lim="800000"/>
          </a:ln>
          <a:effectLst/>
        </p:spPr>
      </p:cxnSp>
      <p:cxnSp>
        <p:nvCxnSpPr>
          <p:cNvPr id="102" name="Straight Connector 101"/>
          <p:cNvCxnSpPr/>
          <p:nvPr/>
        </p:nvCxnSpPr>
        <p:spPr>
          <a:xfrm>
            <a:off x="3065171" y="1682752"/>
            <a:ext cx="226397" cy="132971"/>
          </a:xfrm>
          <a:prstGeom prst="line">
            <a:avLst/>
          </a:prstGeom>
          <a:noFill/>
          <a:ln w="6350" cap="flat" cmpd="sng" algn="ctr">
            <a:solidFill>
              <a:srgbClr val="5B9BD5"/>
            </a:solidFill>
            <a:prstDash val="solid"/>
            <a:miter lim="800000"/>
          </a:ln>
          <a:effectLst/>
        </p:spPr>
      </p:cxnSp>
      <p:cxnSp>
        <p:nvCxnSpPr>
          <p:cNvPr id="103" name="Straight Connector 102"/>
          <p:cNvCxnSpPr/>
          <p:nvPr/>
        </p:nvCxnSpPr>
        <p:spPr>
          <a:xfrm flipV="1">
            <a:off x="3287885" y="1677045"/>
            <a:ext cx="226397" cy="144383"/>
          </a:xfrm>
          <a:prstGeom prst="line">
            <a:avLst/>
          </a:prstGeom>
          <a:noFill/>
          <a:ln w="6350" cap="flat" cmpd="sng" algn="ctr">
            <a:solidFill>
              <a:srgbClr val="5B9BD5"/>
            </a:solidFill>
            <a:prstDash val="solid"/>
            <a:miter lim="800000"/>
          </a:ln>
          <a:effectLst/>
        </p:spPr>
      </p:cxnSp>
      <p:cxnSp>
        <p:nvCxnSpPr>
          <p:cNvPr id="104" name="Straight Connector 103"/>
          <p:cNvCxnSpPr/>
          <p:nvPr/>
        </p:nvCxnSpPr>
        <p:spPr>
          <a:xfrm>
            <a:off x="3517605" y="1682752"/>
            <a:ext cx="226397" cy="132971"/>
          </a:xfrm>
          <a:prstGeom prst="line">
            <a:avLst/>
          </a:prstGeom>
          <a:noFill/>
          <a:ln w="6350" cap="flat" cmpd="sng" algn="ctr">
            <a:solidFill>
              <a:srgbClr val="5B9BD5"/>
            </a:solidFill>
            <a:prstDash val="solid"/>
            <a:miter lim="800000"/>
          </a:ln>
          <a:effectLst/>
        </p:spPr>
      </p:cxnSp>
      <p:cxnSp>
        <p:nvCxnSpPr>
          <p:cNvPr id="105" name="Straight Connector 104"/>
          <p:cNvCxnSpPr/>
          <p:nvPr/>
        </p:nvCxnSpPr>
        <p:spPr>
          <a:xfrm flipV="1">
            <a:off x="3740319" y="1677045"/>
            <a:ext cx="226397" cy="144383"/>
          </a:xfrm>
          <a:prstGeom prst="line">
            <a:avLst/>
          </a:prstGeom>
          <a:noFill/>
          <a:ln w="6350" cap="flat" cmpd="sng" algn="ctr">
            <a:solidFill>
              <a:srgbClr val="5B9BD5"/>
            </a:solidFill>
            <a:prstDash val="solid"/>
            <a:miter lim="800000"/>
          </a:ln>
          <a:effectLst/>
        </p:spPr>
      </p:cxnSp>
      <p:cxnSp>
        <p:nvCxnSpPr>
          <p:cNvPr id="106" name="Straight Connector 105"/>
          <p:cNvCxnSpPr/>
          <p:nvPr/>
        </p:nvCxnSpPr>
        <p:spPr>
          <a:xfrm>
            <a:off x="3971676" y="1682752"/>
            <a:ext cx="226397" cy="132971"/>
          </a:xfrm>
          <a:prstGeom prst="line">
            <a:avLst/>
          </a:prstGeom>
          <a:noFill/>
          <a:ln w="6350" cap="flat" cmpd="sng" algn="ctr">
            <a:solidFill>
              <a:srgbClr val="5B9BD5"/>
            </a:solidFill>
            <a:prstDash val="solid"/>
            <a:miter lim="800000"/>
          </a:ln>
          <a:effectLst/>
        </p:spPr>
      </p:cxnSp>
      <p:cxnSp>
        <p:nvCxnSpPr>
          <p:cNvPr id="107" name="Straight Connector 106"/>
          <p:cNvCxnSpPr/>
          <p:nvPr/>
        </p:nvCxnSpPr>
        <p:spPr>
          <a:xfrm flipV="1">
            <a:off x="4184866" y="1682271"/>
            <a:ext cx="226397" cy="144383"/>
          </a:xfrm>
          <a:prstGeom prst="line">
            <a:avLst/>
          </a:prstGeom>
          <a:noFill/>
          <a:ln w="6350" cap="flat" cmpd="sng" algn="ctr">
            <a:solidFill>
              <a:srgbClr val="5B9BD5"/>
            </a:solidFill>
            <a:prstDash val="solid"/>
            <a:miter lim="800000"/>
          </a:ln>
          <a:effectLst/>
        </p:spPr>
      </p:cxnSp>
      <p:cxnSp>
        <p:nvCxnSpPr>
          <p:cNvPr id="108" name="Straight Connector 107"/>
          <p:cNvCxnSpPr/>
          <p:nvPr/>
        </p:nvCxnSpPr>
        <p:spPr>
          <a:xfrm>
            <a:off x="4424455" y="1684047"/>
            <a:ext cx="226397" cy="132971"/>
          </a:xfrm>
          <a:prstGeom prst="line">
            <a:avLst/>
          </a:prstGeom>
          <a:noFill/>
          <a:ln w="6350" cap="flat" cmpd="sng" algn="ctr">
            <a:solidFill>
              <a:srgbClr val="5B9BD5"/>
            </a:solidFill>
            <a:prstDash val="solid"/>
            <a:miter lim="800000"/>
          </a:ln>
          <a:effectLst/>
        </p:spPr>
      </p:cxnSp>
      <p:cxnSp>
        <p:nvCxnSpPr>
          <p:cNvPr id="109" name="Straight Connector 108"/>
          <p:cNvCxnSpPr/>
          <p:nvPr/>
        </p:nvCxnSpPr>
        <p:spPr>
          <a:xfrm flipV="1">
            <a:off x="4647169" y="1678340"/>
            <a:ext cx="226397" cy="144383"/>
          </a:xfrm>
          <a:prstGeom prst="line">
            <a:avLst/>
          </a:prstGeom>
          <a:noFill/>
          <a:ln w="6350" cap="flat" cmpd="sng" algn="ctr">
            <a:solidFill>
              <a:srgbClr val="5B9BD5"/>
            </a:solidFill>
            <a:prstDash val="solid"/>
            <a:miter lim="800000"/>
          </a:ln>
          <a:effectLst/>
        </p:spPr>
      </p:cxnSp>
      <p:cxnSp>
        <p:nvCxnSpPr>
          <p:cNvPr id="110" name="Straight Connector 109"/>
          <p:cNvCxnSpPr/>
          <p:nvPr/>
        </p:nvCxnSpPr>
        <p:spPr>
          <a:xfrm>
            <a:off x="4874451" y="1684047"/>
            <a:ext cx="226397" cy="132971"/>
          </a:xfrm>
          <a:prstGeom prst="line">
            <a:avLst/>
          </a:prstGeom>
          <a:noFill/>
          <a:ln w="6350" cap="flat" cmpd="sng" algn="ctr">
            <a:solidFill>
              <a:srgbClr val="5B9BD5"/>
            </a:solidFill>
            <a:prstDash val="solid"/>
            <a:miter lim="800000"/>
          </a:ln>
          <a:effectLst/>
        </p:spPr>
      </p:cxnSp>
      <p:cxnSp>
        <p:nvCxnSpPr>
          <p:cNvPr id="111" name="Straight Connector 110"/>
          <p:cNvCxnSpPr/>
          <p:nvPr/>
        </p:nvCxnSpPr>
        <p:spPr>
          <a:xfrm flipV="1">
            <a:off x="5097165" y="1678340"/>
            <a:ext cx="226397" cy="144383"/>
          </a:xfrm>
          <a:prstGeom prst="line">
            <a:avLst/>
          </a:prstGeom>
          <a:noFill/>
          <a:ln w="6350" cap="flat" cmpd="sng" algn="ctr">
            <a:solidFill>
              <a:srgbClr val="5B9BD5"/>
            </a:solidFill>
            <a:prstDash val="solid"/>
            <a:miter lim="800000"/>
          </a:ln>
          <a:effectLst/>
        </p:spPr>
      </p:cxnSp>
      <p:cxnSp>
        <p:nvCxnSpPr>
          <p:cNvPr id="112" name="Straight Connector 111"/>
          <p:cNvCxnSpPr/>
          <p:nvPr/>
        </p:nvCxnSpPr>
        <p:spPr>
          <a:xfrm>
            <a:off x="5326885" y="1684047"/>
            <a:ext cx="226397" cy="132971"/>
          </a:xfrm>
          <a:prstGeom prst="line">
            <a:avLst/>
          </a:prstGeom>
          <a:noFill/>
          <a:ln w="6350" cap="flat" cmpd="sng" algn="ctr">
            <a:solidFill>
              <a:srgbClr val="5B9BD5"/>
            </a:solidFill>
            <a:prstDash val="solid"/>
            <a:miter lim="800000"/>
          </a:ln>
          <a:effectLst/>
        </p:spPr>
      </p:cxnSp>
      <p:cxnSp>
        <p:nvCxnSpPr>
          <p:cNvPr id="113" name="Straight Connector 112"/>
          <p:cNvCxnSpPr/>
          <p:nvPr/>
        </p:nvCxnSpPr>
        <p:spPr>
          <a:xfrm flipV="1">
            <a:off x="5545525" y="1678340"/>
            <a:ext cx="226397" cy="144383"/>
          </a:xfrm>
          <a:prstGeom prst="line">
            <a:avLst/>
          </a:prstGeom>
          <a:noFill/>
          <a:ln w="6350" cap="flat" cmpd="sng" algn="ctr">
            <a:solidFill>
              <a:srgbClr val="5B9BD5"/>
            </a:solidFill>
            <a:prstDash val="solid"/>
            <a:miter lim="800000"/>
          </a:ln>
          <a:effectLst/>
        </p:spPr>
      </p:cxnSp>
      <p:cxnSp>
        <p:nvCxnSpPr>
          <p:cNvPr id="114" name="Straight Connector 113"/>
          <p:cNvCxnSpPr/>
          <p:nvPr/>
        </p:nvCxnSpPr>
        <p:spPr>
          <a:xfrm>
            <a:off x="5777356" y="1684047"/>
            <a:ext cx="226397" cy="132971"/>
          </a:xfrm>
          <a:prstGeom prst="line">
            <a:avLst/>
          </a:prstGeom>
          <a:noFill/>
          <a:ln w="6350" cap="flat" cmpd="sng" algn="ctr">
            <a:solidFill>
              <a:srgbClr val="5B9BD5"/>
            </a:solidFill>
            <a:prstDash val="solid"/>
            <a:miter lim="800000"/>
          </a:ln>
          <a:effectLst/>
        </p:spPr>
      </p:cxnSp>
      <p:cxnSp>
        <p:nvCxnSpPr>
          <p:cNvPr id="115" name="Straight Connector 114"/>
          <p:cNvCxnSpPr/>
          <p:nvPr/>
        </p:nvCxnSpPr>
        <p:spPr>
          <a:xfrm flipV="1">
            <a:off x="6000070" y="1678340"/>
            <a:ext cx="226397" cy="144383"/>
          </a:xfrm>
          <a:prstGeom prst="line">
            <a:avLst/>
          </a:prstGeom>
          <a:noFill/>
          <a:ln w="6350" cap="flat" cmpd="sng" algn="ctr">
            <a:solidFill>
              <a:srgbClr val="5B9BD5"/>
            </a:solidFill>
            <a:prstDash val="solid"/>
            <a:miter lim="800000"/>
          </a:ln>
          <a:effectLst/>
        </p:spPr>
      </p:cxnSp>
      <p:cxnSp>
        <p:nvCxnSpPr>
          <p:cNvPr id="116" name="Straight Connector 115"/>
          <p:cNvCxnSpPr/>
          <p:nvPr/>
        </p:nvCxnSpPr>
        <p:spPr>
          <a:xfrm>
            <a:off x="6227353" y="1688507"/>
            <a:ext cx="226397" cy="132971"/>
          </a:xfrm>
          <a:prstGeom prst="line">
            <a:avLst/>
          </a:prstGeom>
          <a:noFill/>
          <a:ln w="6350" cap="flat" cmpd="sng" algn="ctr">
            <a:solidFill>
              <a:srgbClr val="5B9BD5"/>
            </a:solidFill>
            <a:prstDash val="solid"/>
            <a:miter lim="800000"/>
          </a:ln>
          <a:effectLst/>
        </p:spPr>
      </p:cxnSp>
      <p:cxnSp>
        <p:nvCxnSpPr>
          <p:cNvPr id="117" name="Straight Connector 116"/>
          <p:cNvCxnSpPr/>
          <p:nvPr/>
        </p:nvCxnSpPr>
        <p:spPr>
          <a:xfrm flipV="1">
            <a:off x="6450067" y="1678340"/>
            <a:ext cx="226397" cy="144383"/>
          </a:xfrm>
          <a:prstGeom prst="line">
            <a:avLst/>
          </a:prstGeom>
          <a:noFill/>
          <a:ln w="6350" cap="flat" cmpd="sng" algn="ctr">
            <a:solidFill>
              <a:srgbClr val="5B9BD5"/>
            </a:solidFill>
            <a:prstDash val="solid"/>
            <a:miter lim="800000"/>
          </a:ln>
          <a:effectLst/>
        </p:spPr>
      </p:cxnSp>
      <p:cxnSp>
        <p:nvCxnSpPr>
          <p:cNvPr id="118" name="Straight Connector 117"/>
          <p:cNvCxnSpPr/>
          <p:nvPr/>
        </p:nvCxnSpPr>
        <p:spPr>
          <a:xfrm>
            <a:off x="6681424" y="1684047"/>
            <a:ext cx="226397" cy="132971"/>
          </a:xfrm>
          <a:prstGeom prst="line">
            <a:avLst/>
          </a:prstGeom>
          <a:noFill/>
          <a:ln w="6350" cap="flat" cmpd="sng" algn="ctr">
            <a:solidFill>
              <a:srgbClr val="5B9BD5"/>
            </a:solidFill>
            <a:prstDash val="solid"/>
            <a:miter lim="800000"/>
          </a:ln>
          <a:effectLst/>
        </p:spPr>
      </p:cxnSp>
      <p:cxnSp>
        <p:nvCxnSpPr>
          <p:cNvPr id="119" name="Straight Connector 118"/>
          <p:cNvCxnSpPr/>
          <p:nvPr/>
        </p:nvCxnSpPr>
        <p:spPr>
          <a:xfrm flipV="1">
            <a:off x="6904138" y="1678340"/>
            <a:ext cx="226397" cy="144383"/>
          </a:xfrm>
          <a:prstGeom prst="line">
            <a:avLst/>
          </a:prstGeom>
          <a:noFill/>
          <a:ln w="6350" cap="flat" cmpd="sng" algn="ctr">
            <a:solidFill>
              <a:srgbClr val="5B9BD5"/>
            </a:solidFill>
            <a:prstDash val="solid"/>
            <a:miter lim="800000"/>
          </a:ln>
          <a:effectLst/>
        </p:spPr>
      </p:cxnSp>
      <p:cxnSp>
        <p:nvCxnSpPr>
          <p:cNvPr id="120" name="Straight Connector 119"/>
          <p:cNvCxnSpPr/>
          <p:nvPr/>
        </p:nvCxnSpPr>
        <p:spPr>
          <a:xfrm>
            <a:off x="7133857" y="1684047"/>
            <a:ext cx="226397" cy="132971"/>
          </a:xfrm>
          <a:prstGeom prst="line">
            <a:avLst/>
          </a:prstGeom>
          <a:noFill/>
          <a:ln w="6350" cap="flat" cmpd="sng" algn="ctr">
            <a:solidFill>
              <a:srgbClr val="5B9BD5"/>
            </a:solidFill>
            <a:prstDash val="solid"/>
            <a:miter lim="800000"/>
          </a:ln>
          <a:effectLst/>
        </p:spPr>
      </p:cxnSp>
      <p:cxnSp>
        <p:nvCxnSpPr>
          <p:cNvPr id="121" name="Straight Connector 120"/>
          <p:cNvCxnSpPr/>
          <p:nvPr/>
        </p:nvCxnSpPr>
        <p:spPr>
          <a:xfrm flipV="1">
            <a:off x="7360171" y="1678340"/>
            <a:ext cx="226397" cy="144383"/>
          </a:xfrm>
          <a:prstGeom prst="line">
            <a:avLst/>
          </a:prstGeom>
          <a:noFill/>
          <a:ln w="6350" cap="flat" cmpd="sng" algn="ctr">
            <a:solidFill>
              <a:srgbClr val="5B9BD5"/>
            </a:solidFill>
            <a:prstDash val="solid"/>
            <a:miter lim="800000"/>
          </a:ln>
          <a:effectLst/>
        </p:spPr>
      </p:cxnSp>
      <p:cxnSp>
        <p:nvCxnSpPr>
          <p:cNvPr id="122" name="Straight Connector 121"/>
          <p:cNvCxnSpPr/>
          <p:nvPr/>
        </p:nvCxnSpPr>
        <p:spPr>
          <a:xfrm>
            <a:off x="7587454" y="1684047"/>
            <a:ext cx="226397" cy="132971"/>
          </a:xfrm>
          <a:prstGeom prst="line">
            <a:avLst/>
          </a:prstGeom>
          <a:noFill/>
          <a:ln w="6350" cap="flat" cmpd="sng" algn="ctr">
            <a:solidFill>
              <a:srgbClr val="5B9BD5"/>
            </a:solidFill>
            <a:prstDash val="solid"/>
            <a:miter lim="800000"/>
          </a:ln>
          <a:effectLst/>
        </p:spPr>
      </p:cxnSp>
      <p:cxnSp>
        <p:nvCxnSpPr>
          <p:cNvPr id="123" name="Straight Connector 122"/>
          <p:cNvCxnSpPr/>
          <p:nvPr/>
        </p:nvCxnSpPr>
        <p:spPr>
          <a:xfrm flipV="1">
            <a:off x="7806568" y="1678340"/>
            <a:ext cx="226397" cy="144383"/>
          </a:xfrm>
          <a:prstGeom prst="line">
            <a:avLst/>
          </a:prstGeom>
          <a:noFill/>
          <a:ln w="6350" cap="flat" cmpd="sng" algn="ctr">
            <a:solidFill>
              <a:srgbClr val="5B9BD5"/>
            </a:solidFill>
            <a:prstDash val="solid"/>
            <a:miter lim="800000"/>
          </a:ln>
          <a:effectLst/>
        </p:spPr>
      </p:cxnSp>
      <p:cxnSp>
        <p:nvCxnSpPr>
          <p:cNvPr id="124" name="Straight Connector 123"/>
          <p:cNvCxnSpPr/>
          <p:nvPr/>
        </p:nvCxnSpPr>
        <p:spPr>
          <a:xfrm>
            <a:off x="8039025" y="1687522"/>
            <a:ext cx="226397" cy="132971"/>
          </a:xfrm>
          <a:prstGeom prst="line">
            <a:avLst/>
          </a:prstGeom>
          <a:noFill/>
          <a:ln w="6350" cap="flat" cmpd="sng" algn="ctr">
            <a:solidFill>
              <a:srgbClr val="5B9BD5"/>
            </a:solidFill>
            <a:prstDash val="solid"/>
            <a:miter lim="800000"/>
          </a:ln>
          <a:effectLst/>
        </p:spPr>
      </p:cxnSp>
      <p:cxnSp>
        <p:nvCxnSpPr>
          <p:cNvPr id="125" name="Straight Connector 124"/>
          <p:cNvCxnSpPr/>
          <p:nvPr/>
        </p:nvCxnSpPr>
        <p:spPr>
          <a:xfrm flipV="1">
            <a:off x="8261739" y="1681815"/>
            <a:ext cx="226397" cy="144383"/>
          </a:xfrm>
          <a:prstGeom prst="line">
            <a:avLst/>
          </a:prstGeom>
          <a:noFill/>
          <a:ln w="6350" cap="flat" cmpd="sng" algn="ctr">
            <a:solidFill>
              <a:srgbClr val="5B9BD5"/>
            </a:solidFill>
            <a:prstDash val="solid"/>
            <a:miter lim="800000"/>
          </a:ln>
          <a:effectLst/>
        </p:spPr>
      </p:cxnSp>
      <p:cxnSp>
        <p:nvCxnSpPr>
          <p:cNvPr id="126" name="Straight Connector 125"/>
          <p:cNvCxnSpPr/>
          <p:nvPr/>
        </p:nvCxnSpPr>
        <p:spPr>
          <a:xfrm>
            <a:off x="8489022" y="1687522"/>
            <a:ext cx="226397" cy="132971"/>
          </a:xfrm>
          <a:prstGeom prst="line">
            <a:avLst/>
          </a:prstGeom>
          <a:noFill/>
          <a:ln w="6350" cap="flat" cmpd="sng" algn="ctr">
            <a:solidFill>
              <a:srgbClr val="5B9BD5"/>
            </a:solidFill>
            <a:prstDash val="solid"/>
            <a:miter lim="800000"/>
          </a:ln>
          <a:effectLst/>
        </p:spPr>
      </p:cxnSp>
      <p:cxnSp>
        <p:nvCxnSpPr>
          <p:cNvPr id="127" name="Straight Connector 126"/>
          <p:cNvCxnSpPr/>
          <p:nvPr/>
        </p:nvCxnSpPr>
        <p:spPr>
          <a:xfrm flipV="1">
            <a:off x="8708136" y="1681815"/>
            <a:ext cx="226397" cy="144383"/>
          </a:xfrm>
          <a:prstGeom prst="line">
            <a:avLst/>
          </a:prstGeom>
          <a:noFill/>
          <a:ln w="6350" cap="flat" cmpd="sng" algn="ctr">
            <a:solidFill>
              <a:srgbClr val="5B9BD5"/>
            </a:solidFill>
            <a:prstDash val="solid"/>
            <a:miter lim="800000"/>
          </a:ln>
          <a:effectLst/>
        </p:spPr>
      </p:cxnSp>
      <p:cxnSp>
        <p:nvCxnSpPr>
          <p:cNvPr id="128" name="Straight Connector 127"/>
          <p:cNvCxnSpPr/>
          <p:nvPr/>
        </p:nvCxnSpPr>
        <p:spPr>
          <a:xfrm>
            <a:off x="8937856" y="1687522"/>
            <a:ext cx="226397" cy="132971"/>
          </a:xfrm>
          <a:prstGeom prst="line">
            <a:avLst/>
          </a:prstGeom>
          <a:noFill/>
          <a:ln w="6350" cap="flat" cmpd="sng" algn="ctr">
            <a:solidFill>
              <a:srgbClr val="5B9BD5"/>
            </a:solidFill>
            <a:prstDash val="solid"/>
            <a:miter lim="800000"/>
          </a:ln>
          <a:effectLst/>
        </p:spPr>
      </p:cxnSp>
      <p:cxnSp>
        <p:nvCxnSpPr>
          <p:cNvPr id="129" name="Straight Connector 128"/>
          <p:cNvCxnSpPr/>
          <p:nvPr/>
        </p:nvCxnSpPr>
        <p:spPr>
          <a:xfrm flipV="1">
            <a:off x="9144747" y="1681815"/>
            <a:ext cx="226397" cy="144383"/>
          </a:xfrm>
          <a:prstGeom prst="line">
            <a:avLst/>
          </a:prstGeom>
          <a:noFill/>
          <a:ln w="6350" cap="flat" cmpd="sng" algn="ctr">
            <a:solidFill>
              <a:srgbClr val="5B9BD5"/>
            </a:solidFill>
            <a:prstDash val="solid"/>
            <a:miter lim="800000"/>
          </a:ln>
          <a:effectLst/>
        </p:spPr>
      </p:cxnSp>
      <p:cxnSp>
        <p:nvCxnSpPr>
          <p:cNvPr id="130" name="Straight Connector 129"/>
          <p:cNvCxnSpPr/>
          <p:nvPr/>
        </p:nvCxnSpPr>
        <p:spPr>
          <a:xfrm>
            <a:off x="9381601" y="1687522"/>
            <a:ext cx="226397" cy="132971"/>
          </a:xfrm>
          <a:prstGeom prst="line">
            <a:avLst/>
          </a:prstGeom>
          <a:noFill/>
          <a:ln w="6350" cap="flat" cmpd="sng" algn="ctr">
            <a:solidFill>
              <a:srgbClr val="5B9BD5"/>
            </a:solidFill>
            <a:prstDash val="solid"/>
            <a:miter lim="800000"/>
          </a:ln>
          <a:effectLst/>
        </p:spPr>
      </p:cxnSp>
      <p:cxnSp>
        <p:nvCxnSpPr>
          <p:cNvPr id="131" name="Straight Connector 130"/>
          <p:cNvCxnSpPr/>
          <p:nvPr/>
        </p:nvCxnSpPr>
        <p:spPr>
          <a:xfrm flipV="1">
            <a:off x="9604316" y="1681815"/>
            <a:ext cx="226397" cy="144383"/>
          </a:xfrm>
          <a:prstGeom prst="line">
            <a:avLst/>
          </a:prstGeom>
          <a:noFill/>
          <a:ln w="6350" cap="flat" cmpd="sng" algn="ctr">
            <a:solidFill>
              <a:srgbClr val="5B9BD5"/>
            </a:solidFill>
            <a:prstDash val="solid"/>
            <a:miter lim="800000"/>
          </a:ln>
          <a:effectLst/>
        </p:spPr>
      </p:cxnSp>
      <p:cxnSp>
        <p:nvCxnSpPr>
          <p:cNvPr id="132" name="Straight Connector 131"/>
          <p:cNvCxnSpPr/>
          <p:nvPr/>
        </p:nvCxnSpPr>
        <p:spPr>
          <a:xfrm>
            <a:off x="9831598" y="1687522"/>
            <a:ext cx="226397" cy="132971"/>
          </a:xfrm>
          <a:prstGeom prst="line">
            <a:avLst/>
          </a:prstGeom>
          <a:noFill/>
          <a:ln w="6350" cap="flat" cmpd="sng" algn="ctr">
            <a:solidFill>
              <a:srgbClr val="5B9BD5"/>
            </a:solidFill>
            <a:prstDash val="solid"/>
            <a:miter lim="800000"/>
          </a:ln>
          <a:effectLst/>
        </p:spPr>
      </p:cxnSp>
      <p:cxnSp>
        <p:nvCxnSpPr>
          <p:cNvPr id="133" name="Straight Connector 132"/>
          <p:cNvCxnSpPr/>
          <p:nvPr/>
        </p:nvCxnSpPr>
        <p:spPr>
          <a:xfrm flipV="1">
            <a:off x="10054312" y="1681815"/>
            <a:ext cx="226397" cy="144383"/>
          </a:xfrm>
          <a:prstGeom prst="line">
            <a:avLst/>
          </a:prstGeom>
          <a:noFill/>
          <a:ln w="6350" cap="flat" cmpd="sng" algn="ctr">
            <a:solidFill>
              <a:srgbClr val="5B9BD5"/>
            </a:solidFill>
            <a:prstDash val="solid"/>
            <a:miter lim="800000"/>
          </a:ln>
          <a:effectLst/>
        </p:spPr>
      </p:cxnSp>
      <p:cxnSp>
        <p:nvCxnSpPr>
          <p:cNvPr id="134" name="Straight Connector 133"/>
          <p:cNvCxnSpPr/>
          <p:nvPr/>
        </p:nvCxnSpPr>
        <p:spPr>
          <a:xfrm>
            <a:off x="10285669" y="1687522"/>
            <a:ext cx="226397" cy="132971"/>
          </a:xfrm>
          <a:prstGeom prst="line">
            <a:avLst/>
          </a:prstGeom>
          <a:noFill/>
          <a:ln w="6350" cap="flat" cmpd="sng" algn="ctr">
            <a:solidFill>
              <a:srgbClr val="5B9BD5"/>
            </a:solidFill>
            <a:prstDash val="solid"/>
            <a:miter lim="800000"/>
          </a:ln>
          <a:effectLst/>
        </p:spPr>
      </p:cxnSp>
      <p:cxnSp>
        <p:nvCxnSpPr>
          <p:cNvPr id="135" name="Straight Connector 134"/>
          <p:cNvCxnSpPr/>
          <p:nvPr/>
        </p:nvCxnSpPr>
        <p:spPr>
          <a:xfrm flipV="1">
            <a:off x="10508383" y="1681815"/>
            <a:ext cx="226397" cy="144383"/>
          </a:xfrm>
          <a:prstGeom prst="line">
            <a:avLst/>
          </a:prstGeom>
          <a:noFill/>
          <a:ln w="6350" cap="flat" cmpd="sng" algn="ctr">
            <a:solidFill>
              <a:srgbClr val="5B9BD5"/>
            </a:solidFill>
            <a:prstDash val="solid"/>
            <a:miter lim="800000"/>
          </a:ln>
          <a:effectLst/>
        </p:spPr>
      </p:cxnSp>
      <p:cxnSp>
        <p:nvCxnSpPr>
          <p:cNvPr id="136" name="Straight Connector 135"/>
          <p:cNvCxnSpPr/>
          <p:nvPr/>
        </p:nvCxnSpPr>
        <p:spPr>
          <a:xfrm>
            <a:off x="10738103" y="1687522"/>
            <a:ext cx="226397" cy="132971"/>
          </a:xfrm>
          <a:prstGeom prst="line">
            <a:avLst/>
          </a:prstGeom>
          <a:noFill/>
          <a:ln w="6350" cap="flat" cmpd="sng" algn="ctr">
            <a:solidFill>
              <a:srgbClr val="5B9BD5"/>
            </a:solidFill>
            <a:prstDash val="solid"/>
            <a:miter lim="800000"/>
          </a:ln>
          <a:effectLst/>
        </p:spPr>
      </p:cxnSp>
      <p:cxnSp>
        <p:nvCxnSpPr>
          <p:cNvPr id="137" name="Straight Connector 136"/>
          <p:cNvCxnSpPr/>
          <p:nvPr/>
        </p:nvCxnSpPr>
        <p:spPr>
          <a:xfrm flipV="1">
            <a:off x="10960817" y="1681815"/>
            <a:ext cx="226397" cy="144383"/>
          </a:xfrm>
          <a:prstGeom prst="line">
            <a:avLst/>
          </a:prstGeom>
          <a:noFill/>
          <a:ln w="6350" cap="flat" cmpd="sng" algn="ctr">
            <a:solidFill>
              <a:srgbClr val="5B9BD5"/>
            </a:solidFill>
            <a:prstDash val="solid"/>
            <a:miter lim="800000"/>
          </a:ln>
          <a:effectLst/>
        </p:spPr>
      </p:cxnSp>
      <p:cxnSp>
        <p:nvCxnSpPr>
          <p:cNvPr id="138" name="Straight Connector 137"/>
          <p:cNvCxnSpPr/>
          <p:nvPr/>
        </p:nvCxnSpPr>
        <p:spPr>
          <a:xfrm>
            <a:off x="11188099" y="1687522"/>
            <a:ext cx="226397" cy="132971"/>
          </a:xfrm>
          <a:prstGeom prst="line">
            <a:avLst/>
          </a:prstGeom>
          <a:noFill/>
          <a:ln w="6350" cap="flat" cmpd="sng" algn="ctr">
            <a:solidFill>
              <a:srgbClr val="5B9BD5"/>
            </a:solidFill>
            <a:prstDash val="solid"/>
            <a:miter lim="800000"/>
          </a:ln>
          <a:effectLst/>
        </p:spPr>
      </p:cxnSp>
      <p:cxnSp>
        <p:nvCxnSpPr>
          <p:cNvPr id="139" name="Straight Connector 138"/>
          <p:cNvCxnSpPr/>
          <p:nvPr/>
        </p:nvCxnSpPr>
        <p:spPr>
          <a:xfrm>
            <a:off x="816351" y="1948695"/>
            <a:ext cx="226397" cy="132971"/>
          </a:xfrm>
          <a:prstGeom prst="line">
            <a:avLst/>
          </a:prstGeom>
          <a:noFill/>
          <a:ln w="6350" cap="flat" cmpd="sng" algn="ctr">
            <a:solidFill>
              <a:srgbClr val="5B9BD5"/>
            </a:solidFill>
            <a:prstDash val="solid"/>
            <a:miter lim="800000"/>
          </a:ln>
          <a:effectLst/>
        </p:spPr>
      </p:cxnSp>
      <p:cxnSp>
        <p:nvCxnSpPr>
          <p:cNvPr id="140" name="Straight Connector 139"/>
          <p:cNvCxnSpPr/>
          <p:nvPr/>
        </p:nvCxnSpPr>
        <p:spPr>
          <a:xfrm flipH="1">
            <a:off x="1039065" y="1948695"/>
            <a:ext cx="226397" cy="132971"/>
          </a:xfrm>
          <a:prstGeom prst="line">
            <a:avLst/>
          </a:prstGeom>
          <a:noFill/>
          <a:ln w="6350" cap="flat" cmpd="sng" algn="ctr">
            <a:solidFill>
              <a:srgbClr val="5B9BD5"/>
            </a:solidFill>
            <a:prstDash val="solid"/>
            <a:miter lim="800000"/>
          </a:ln>
          <a:effectLst/>
        </p:spPr>
      </p:cxnSp>
      <p:cxnSp>
        <p:nvCxnSpPr>
          <p:cNvPr id="141" name="Straight Connector 140"/>
          <p:cNvCxnSpPr/>
          <p:nvPr/>
        </p:nvCxnSpPr>
        <p:spPr>
          <a:xfrm>
            <a:off x="1266347" y="1948695"/>
            <a:ext cx="226397" cy="132971"/>
          </a:xfrm>
          <a:prstGeom prst="line">
            <a:avLst/>
          </a:prstGeom>
          <a:noFill/>
          <a:ln w="6350" cap="flat" cmpd="sng" algn="ctr">
            <a:solidFill>
              <a:srgbClr val="5B9BD5"/>
            </a:solidFill>
            <a:prstDash val="solid"/>
            <a:miter lim="800000"/>
          </a:ln>
          <a:effectLst/>
        </p:spPr>
      </p:cxnSp>
      <p:cxnSp>
        <p:nvCxnSpPr>
          <p:cNvPr id="142" name="Straight Connector 141"/>
          <p:cNvCxnSpPr/>
          <p:nvPr/>
        </p:nvCxnSpPr>
        <p:spPr>
          <a:xfrm flipH="1">
            <a:off x="1489061" y="1948695"/>
            <a:ext cx="226397" cy="132971"/>
          </a:xfrm>
          <a:prstGeom prst="line">
            <a:avLst/>
          </a:prstGeom>
          <a:noFill/>
          <a:ln w="6350" cap="flat" cmpd="sng" algn="ctr">
            <a:solidFill>
              <a:srgbClr val="5B9BD5"/>
            </a:solidFill>
            <a:prstDash val="solid"/>
            <a:miter lim="800000"/>
          </a:ln>
          <a:effectLst/>
        </p:spPr>
      </p:cxnSp>
      <p:cxnSp>
        <p:nvCxnSpPr>
          <p:cNvPr id="143" name="Straight Connector 142"/>
          <p:cNvCxnSpPr/>
          <p:nvPr/>
        </p:nvCxnSpPr>
        <p:spPr>
          <a:xfrm>
            <a:off x="1718781" y="1948695"/>
            <a:ext cx="226397" cy="132971"/>
          </a:xfrm>
          <a:prstGeom prst="line">
            <a:avLst/>
          </a:prstGeom>
          <a:noFill/>
          <a:ln w="6350" cap="flat" cmpd="sng" algn="ctr">
            <a:solidFill>
              <a:srgbClr val="5B9BD5"/>
            </a:solidFill>
            <a:prstDash val="solid"/>
            <a:miter lim="800000"/>
          </a:ln>
          <a:effectLst/>
        </p:spPr>
      </p:cxnSp>
      <p:cxnSp>
        <p:nvCxnSpPr>
          <p:cNvPr id="144" name="Straight Connector 143"/>
          <p:cNvCxnSpPr/>
          <p:nvPr/>
        </p:nvCxnSpPr>
        <p:spPr>
          <a:xfrm flipH="1">
            <a:off x="1941495" y="1948695"/>
            <a:ext cx="226397" cy="132971"/>
          </a:xfrm>
          <a:prstGeom prst="line">
            <a:avLst/>
          </a:prstGeom>
          <a:noFill/>
          <a:ln w="6350" cap="flat" cmpd="sng" algn="ctr">
            <a:solidFill>
              <a:srgbClr val="5B9BD5"/>
            </a:solidFill>
            <a:prstDash val="solid"/>
            <a:miter lim="800000"/>
          </a:ln>
          <a:effectLst/>
        </p:spPr>
      </p:cxnSp>
      <p:cxnSp>
        <p:nvCxnSpPr>
          <p:cNvPr id="145" name="Straight Connector 144"/>
          <p:cNvCxnSpPr/>
          <p:nvPr/>
        </p:nvCxnSpPr>
        <p:spPr>
          <a:xfrm>
            <a:off x="2168778" y="1948695"/>
            <a:ext cx="226397" cy="132971"/>
          </a:xfrm>
          <a:prstGeom prst="line">
            <a:avLst/>
          </a:prstGeom>
          <a:noFill/>
          <a:ln w="6350" cap="flat" cmpd="sng" algn="ctr">
            <a:solidFill>
              <a:srgbClr val="5B9BD5"/>
            </a:solidFill>
            <a:prstDash val="solid"/>
            <a:miter lim="800000"/>
          </a:ln>
          <a:effectLst/>
        </p:spPr>
      </p:cxnSp>
      <p:cxnSp>
        <p:nvCxnSpPr>
          <p:cNvPr id="146" name="Straight Connector 145"/>
          <p:cNvCxnSpPr/>
          <p:nvPr/>
        </p:nvCxnSpPr>
        <p:spPr>
          <a:xfrm flipH="1">
            <a:off x="2391492" y="1948695"/>
            <a:ext cx="226397" cy="132971"/>
          </a:xfrm>
          <a:prstGeom prst="line">
            <a:avLst/>
          </a:prstGeom>
          <a:noFill/>
          <a:ln w="6350" cap="flat" cmpd="sng" algn="ctr">
            <a:solidFill>
              <a:srgbClr val="5B9BD5"/>
            </a:solidFill>
            <a:prstDash val="solid"/>
            <a:miter lim="800000"/>
          </a:ln>
          <a:effectLst/>
        </p:spPr>
      </p:cxnSp>
      <p:cxnSp>
        <p:nvCxnSpPr>
          <p:cNvPr id="147" name="Straight Connector 146"/>
          <p:cNvCxnSpPr/>
          <p:nvPr/>
        </p:nvCxnSpPr>
        <p:spPr>
          <a:xfrm>
            <a:off x="2615174" y="1948695"/>
            <a:ext cx="226397" cy="132971"/>
          </a:xfrm>
          <a:prstGeom prst="line">
            <a:avLst/>
          </a:prstGeom>
          <a:noFill/>
          <a:ln w="6350" cap="flat" cmpd="sng" algn="ctr">
            <a:solidFill>
              <a:srgbClr val="5B9BD5"/>
            </a:solidFill>
            <a:prstDash val="solid"/>
            <a:miter lim="800000"/>
          </a:ln>
          <a:effectLst/>
        </p:spPr>
      </p:cxnSp>
      <p:cxnSp>
        <p:nvCxnSpPr>
          <p:cNvPr id="148" name="Straight Connector 147"/>
          <p:cNvCxnSpPr/>
          <p:nvPr/>
        </p:nvCxnSpPr>
        <p:spPr>
          <a:xfrm flipH="1">
            <a:off x="2837889" y="1948695"/>
            <a:ext cx="226397" cy="132971"/>
          </a:xfrm>
          <a:prstGeom prst="line">
            <a:avLst/>
          </a:prstGeom>
          <a:noFill/>
          <a:ln w="6350" cap="flat" cmpd="sng" algn="ctr">
            <a:solidFill>
              <a:srgbClr val="5B9BD5"/>
            </a:solidFill>
            <a:prstDash val="solid"/>
            <a:miter lim="800000"/>
          </a:ln>
          <a:effectLst/>
        </p:spPr>
      </p:cxnSp>
      <p:cxnSp>
        <p:nvCxnSpPr>
          <p:cNvPr id="149" name="Straight Connector 148"/>
          <p:cNvCxnSpPr/>
          <p:nvPr/>
        </p:nvCxnSpPr>
        <p:spPr>
          <a:xfrm>
            <a:off x="3065171" y="1948695"/>
            <a:ext cx="226397" cy="132971"/>
          </a:xfrm>
          <a:prstGeom prst="line">
            <a:avLst/>
          </a:prstGeom>
          <a:noFill/>
          <a:ln w="6350" cap="flat" cmpd="sng" algn="ctr">
            <a:solidFill>
              <a:srgbClr val="5B9BD5"/>
            </a:solidFill>
            <a:prstDash val="solid"/>
            <a:miter lim="800000"/>
          </a:ln>
          <a:effectLst/>
        </p:spPr>
      </p:cxnSp>
      <p:cxnSp>
        <p:nvCxnSpPr>
          <p:cNvPr id="150" name="Straight Connector 149"/>
          <p:cNvCxnSpPr/>
          <p:nvPr/>
        </p:nvCxnSpPr>
        <p:spPr>
          <a:xfrm flipH="1">
            <a:off x="3287885" y="1948695"/>
            <a:ext cx="226397" cy="132971"/>
          </a:xfrm>
          <a:prstGeom prst="line">
            <a:avLst/>
          </a:prstGeom>
          <a:noFill/>
          <a:ln w="6350" cap="flat" cmpd="sng" algn="ctr">
            <a:solidFill>
              <a:srgbClr val="5B9BD5"/>
            </a:solidFill>
            <a:prstDash val="solid"/>
            <a:miter lim="800000"/>
          </a:ln>
          <a:effectLst/>
        </p:spPr>
      </p:cxnSp>
      <p:cxnSp>
        <p:nvCxnSpPr>
          <p:cNvPr id="151" name="Straight Connector 150"/>
          <p:cNvCxnSpPr/>
          <p:nvPr/>
        </p:nvCxnSpPr>
        <p:spPr>
          <a:xfrm>
            <a:off x="3517605" y="1948695"/>
            <a:ext cx="226397" cy="132971"/>
          </a:xfrm>
          <a:prstGeom prst="line">
            <a:avLst/>
          </a:prstGeom>
          <a:noFill/>
          <a:ln w="6350" cap="flat" cmpd="sng" algn="ctr">
            <a:solidFill>
              <a:srgbClr val="5B9BD5"/>
            </a:solidFill>
            <a:prstDash val="solid"/>
            <a:miter lim="800000"/>
          </a:ln>
          <a:effectLst/>
        </p:spPr>
      </p:cxnSp>
      <p:cxnSp>
        <p:nvCxnSpPr>
          <p:cNvPr id="152" name="Straight Connector 151"/>
          <p:cNvCxnSpPr/>
          <p:nvPr/>
        </p:nvCxnSpPr>
        <p:spPr>
          <a:xfrm flipH="1">
            <a:off x="3740319" y="1948695"/>
            <a:ext cx="226397" cy="132971"/>
          </a:xfrm>
          <a:prstGeom prst="line">
            <a:avLst/>
          </a:prstGeom>
          <a:noFill/>
          <a:ln w="6350" cap="flat" cmpd="sng" algn="ctr">
            <a:solidFill>
              <a:srgbClr val="5B9BD5"/>
            </a:solidFill>
            <a:prstDash val="solid"/>
            <a:miter lim="800000"/>
          </a:ln>
          <a:effectLst/>
        </p:spPr>
      </p:cxnSp>
      <p:cxnSp>
        <p:nvCxnSpPr>
          <p:cNvPr id="153" name="Straight Connector 152"/>
          <p:cNvCxnSpPr/>
          <p:nvPr/>
        </p:nvCxnSpPr>
        <p:spPr>
          <a:xfrm>
            <a:off x="3971676" y="1948695"/>
            <a:ext cx="226397" cy="132971"/>
          </a:xfrm>
          <a:prstGeom prst="line">
            <a:avLst/>
          </a:prstGeom>
          <a:noFill/>
          <a:ln w="6350" cap="flat" cmpd="sng" algn="ctr">
            <a:solidFill>
              <a:srgbClr val="5B9BD5"/>
            </a:solidFill>
            <a:prstDash val="solid"/>
            <a:miter lim="800000"/>
          </a:ln>
          <a:effectLst/>
        </p:spPr>
      </p:cxnSp>
      <p:cxnSp>
        <p:nvCxnSpPr>
          <p:cNvPr id="154" name="Straight Connector 153"/>
          <p:cNvCxnSpPr/>
          <p:nvPr/>
        </p:nvCxnSpPr>
        <p:spPr>
          <a:xfrm>
            <a:off x="4424455" y="1949990"/>
            <a:ext cx="226397" cy="132971"/>
          </a:xfrm>
          <a:prstGeom prst="line">
            <a:avLst/>
          </a:prstGeom>
          <a:noFill/>
          <a:ln w="6350" cap="flat" cmpd="sng" algn="ctr">
            <a:solidFill>
              <a:srgbClr val="5B9BD5"/>
            </a:solidFill>
            <a:prstDash val="solid"/>
            <a:miter lim="800000"/>
          </a:ln>
          <a:effectLst/>
        </p:spPr>
      </p:cxnSp>
      <p:cxnSp>
        <p:nvCxnSpPr>
          <p:cNvPr id="155" name="Straight Connector 154"/>
          <p:cNvCxnSpPr/>
          <p:nvPr/>
        </p:nvCxnSpPr>
        <p:spPr>
          <a:xfrm flipH="1">
            <a:off x="4647169" y="1949990"/>
            <a:ext cx="226397" cy="132971"/>
          </a:xfrm>
          <a:prstGeom prst="line">
            <a:avLst/>
          </a:prstGeom>
          <a:noFill/>
          <a:ln w="6350" cap="flat" cmpd="sng" algn="ctr">
            <a:solidFill>
              <a:srgbClr val="5B9BD5"/>
            </a:solidFill>
            <a:prstDash val="solid"/>
            <a:miter lim="800000"/>
          </a:ln>
          <a:effectLst/>
        </p:spPr>
      </p:cxnSp>
      <p:cxnSp>
        <p:nvCxnSpPr>
          <p:cNvPr id="156" name="Straight Connector 155"/>
          <p:cNvCxnSpPr/>
          <p:nvPr/>
        </p:nvCxnSpPr>
        <p:spPr>
          <a:xfrm>
            <a:off x="4874451" y="1949990"/>
            <a:ext cx="226397" cy="132971"/>
          </a:xfrm>
          <a:prstGeom prst="line">
            <a:avLst/>
          </a:prstGeom>
          <a:noFill/>
          <a:ln w="6350" cap="flat" cmpd="sng" algn="ctr">
            <a:solidFill>
              <a:srgbClr val="5B9BD5"/>
            </a:solidFill>
            <a:prstDash val="solid"/>
            <a:miter lim="800000"/>
          </a:ln>
          <a:effectLst/>
        </p:spPr>
      </p:cxnSp>
      <p:cxnSp>
        <p:nvCxnSpPr>
          <p:cNvPr id="157" name="Straight Connector 156"/>
          <p:cNvCxnSpPr/>
          <p:nvPr/>
        </p:nvCxnSpPr>
        <p:spPr>
          <a:xfrm flipH="1">
            <a:off x="5097165" y="1949990"/>
            <a:ext cx="226397" cy="132971"/>
          </a:xfrm>
          <a:prstGeom prst="line">
            <a:avLst/>
          </a:prstGeom>
          <a:noFill/>
          <a:ln w="6350" cap="flat" cmpd="sng" algn="ctr">
            <a:solidFill>
              <a:srgbClr val="5B9BD5"/>
            </a:solidFill>
            <a:prstDash val="solid"/>
            <a:miter lim="800000"/>
          </a:ln>
          <a:effectLst/>
        </p:spPr>
      </p:cxnSp>
      <p:cxnSp>
        <p:nvCxnSpPr>
          <p:cNvPr id="158" name="Straight Connector 157"/>
          <p:cNvCxnSpPr/>
          <p:nvPr/>
        </p:nvCxnSpPr>
        <p:spPr>
          <a:xfrm>
            <a:off x="5326885" y="1949990"/>
            <a:ext cx="226397" cy="132971"/>
          </a:xfrm>
          <a:prstGeom prst="line">
            <a:avLst/>
          </a:prstGeom>
          <a:noFill/>
          <a:ln w="6350" cap="flat" cmpd="sng" algn="ctr">
            <a:solidFill>
              <a:srgbClr val="5B9BD5"/>
            </a:solidFill>
            <a:prstDash val="solid"/>
            <a:miter lim="800000"/>
          </a:ln>
          <a:effectLst/>
        </p:spPr>
      </p:cxnSp>
      <p:cxnSp>
        <p:nvCxnSpPr>
          <p:cNvPr id="159" name="Straight Connector 158"/>
          <p:cNvCxnSpPr/>
          <p:nvPr/>
        </p:nvCxnSpPr>
        <p:spPr>
          <a:xfrm flipH="1">
            <a:off x="5545525" y="1949990"/>
            <a:ext cx="226397" cy="132971"/>
          </a:xfrm>
          <a:prstGeom prst="line">
            <a:avLst/>
          </a:prstGeom>
          <a:noFill/>
          <a:ln w="6350" cap="flat" cmpd="sng" algn="ctr">
            <a:solidFill>
              <a:srgbClr val="5B9BD5"/>
            </a:solidFill>
            <a:prstDash val="solid"/>
            <a:miter lim="800000"/>
          </a:ln>
          <a:effectLst/>
        </p:spPr>
      </p:cxnSp>
      <p:cxnSp>
        <p:nvCxnSpPr>
          <p:cNvPr id="160" name="Straight Connector 159"/>
          <p:cNvCxnSpPr/>
          <p:nvPr/>
        </p:nvCxnSpPr>
        <p:spPr>
          <a:xfrm>
            <a:off x="5777356" y="1949990"/>
            <a:ext cx="226397" cy="132971"/>
          </a:xfrm>
          <a:prstGeom prst="line">
            <a:avLst/>
          </a:prstGeom>
          <a:noFill/>
          <a:ln w="6350" cap="flat" cmpd="sng" algn="ctr">
            <a:solidFill>
              <a:srgbClr val="5B9BD5"/>
            </a:solidFill>
            <a:prstDash val="solid"/>
            <a:miter lim="800000"/>
          </a:ln>
          <a:effectLst/>
        </p:spPr>
      </p:cxnSp>
      <p:cxnSp>
        <p:nvCxnSpPr>
          <p:cNvPr id="161" name="Straight Connector 160"/>
          <p:cNvCxnSpPr/>
          <p:nvPr/>
        </p:nvCxnSpPr>
        <p:spPr>
          <a:xfrm flipH="1">
            <a:off x="6000070" y="1949990"/>
            <a:ext cx="226397" cy="132971"/>
          </a:xfrm>
          <a:prstGeom prst="line">
            <a:avLst/>
          </a:prstGeom>
          <a:noFill/>
          <a:ln w="6350" cap="flat" cmpd="sng" algn="ctr">
            <a:solidFill>
              <a:srgbClr val="5B9BD5"/>
            </a:solidFill>
            <a:prstDash val="solid"/>
            <a:miter lim="800000"/>
          </a:ln>
          <a:effectLst/>
        </p:spPr>
      </p:cxnSp>
      <p:cxnSp>
        <p:nvCxnSpPr>
          <p:cNvPr id="162" name="Straight Connector 161"/>
          <p:cNvCxnSpPr/>
          <p:nvPr/>
        </p:nvCxnSpPr>
        <p:spPr>
          <a:xfrm>
            <a:off x="6227353" y="1949990"/>
            <a:ext cx="226397" cy="132971"/>
          </a:xfrm>
          <a:prstGeom prst="line">
            <a:avLst/>
          </a:prstGeom>
          <a:noFill/>
          <a:ln w="6350" cap="flat" cmpd="sng" algn="ctr">
            <a:solidFill>
              <a:srgbClr val="5B9BD5"/>
            </a:solidFill>
            <a:prstDash val="solid"/>
            <a:miter lim="800000"/>
          </a:ln>
          <a:effectLst/>
        </p:spPr>
      </p:cxnSp>
      <p:cxnSp>
        <p:nvCxnSpPr>
          <p:cNvPr id="163" name="Straight Connector 162"/>
          <p:cNvCxnSpPr/>
          <p:nvPr/>
        </p:nvCxnSpPr>
        <p:spPr>
          <a:xfrm flipH="1">
            <a:off x="6450067" y="1949990"/>
            <a:ext cx="226397" cy="132971"/>
          </a:xfrm>
          <a:prstGeom prst="line">
            <a:avLst/>
          </a:prstGeom>
          <a:noFill/>
          <a:ln w="6350" cap="flat" cmpd="sng" algn="ctr">
            <a:solidFill>
              <a:srgbClr val="5B9BD5"/>
            </a:solidFill>
            <a:prstDash val="solid"/>
            <a:miter lim="800000"/>
          </a:ln>
          <a:effectLst/>
        </p:spPr>
      </p:cxnSp>
      <p:cxnSp>
        <p:nvCxnSpPr>
          <p:cNvPr id="164" name="Straight Connector 163"/>
          <p:cNvCxnSpPr/>
          <p:nvPr/>
        </p:nvCxnSpPr>
        <p:spPr>
          <a:xfrm>
            <a:off x="6681424" y="1949990"/>
            <a:ext cx="226397" cy="132971"/>
          </a:xfrm>
          <a:prstGeom prst="line">
            <a:avLst/>
          </a:prstGeom>
          <a:noFill/>
          <a:ln w="6350" cap="flat" cmpd="sng" algn="ctr">
            <a:solidFill>
              <a:srgbClr val="5B9BD5"/>
            </a:solidFill>
            <a:prstDash val="solid"/>
            <a:miter lim="800000"/>
          </a:ln>
          <a:effectLst/>
        </p:spPr>
      </p:cxnSp>
      <p:cxnSp>
        <p:nvCxnSpPr>
          <p:cNvPr id="165" name="Straight Connector 164"/>
          <p:cNvCxnSpPr/>
          <p:nvPr/>
        </p:nvCxnSpPr>
        <p:spPr>
          <a:xfrm flipH="1">
            <a:off x="6904138" y="1949990"/>
            <a:ext cx="226397" cy="132971"/>
          </a:xfrm>
          <a:prstGeom prst="line">
            <a:avLst/>
          </a:prstGeom>
          <a:noFill/>
          <a:ln w="6350" cap="flat" cmpd="sng" algn="ctr">
            <a:solidFill>
              <a:srgbClr val="5B9BD5"/>
            </a:solidFill>
            <a:prstDash val="solid"/>
            <a:miter lim="800000"/>
          </a:ln>
          <a:effectLst/>
        </p:spPr>
      </p:cxnSp>
      <p:cxnSp>
        <p:nvCxnSpPr>
          <p:cNvPr id="166" name="Straight Connector 165"/>
          <p:cNvCxnSpPr/>
          <p:nvPr/>
        </p:nvCxnSpPr>
        <p:spPr>
          <a:xfrm>
            <a:off x="7133857" y="1949990"/>
            <a:ext cx="226397" cy="132971"/>
          </a:xfrm>
          <a:prstGeom prst="line">
            <a:avLst/>
          </a:prstGeom>
          <a:noFill/>
          <a:ln w="6350" cap="flat" cmpd="sng" algn="ctr">
            <a:solidFill>
              <a:srgbClr val="5B9BD5"/>
            </a:solidFill>
            <a:prstDash val="solid"/>
            <a:miter lim="800000"/>
          </a:ln>
          <a:effectLst/>
        </p:spPr>
      </p:cxnSp>
      <p:cxnSp>
        <p:nvCxnSpPr>
          <p:cNvPr id="167" name="Straight Connector 166"/>
          <p:cNvCxnSpPr/>
          <p:nvPr/>
        </p:nvCxnSpPr>
        <p:spPr>
          <a:xfrm flipH="1">
            <a:off x="7360171" y="1949990"/>
            <a:ext cx="226397" cy="132971"/>
          </a:xfrm>
          <a:prstGeom prst="line">
            <a:avLst/>
          </a:prstGeom>
          <a:noFill/>
          <a:ln w="6350" cap="flat" cmpd="sng" algn="ctr">
            <a:solidFill>
              <a:srgbClr val="5B9BD5"/>
            </a:solidFill>
            <a:prstDash val="solid"/>
            <a:miter lim="800000"/>
          </a:ln>
          <a:effectLst/>
        </p:spPr>
      </p:cxnSp>
      <p:sp>
        <p:nvSpPr>
          <p:cNvPr id="168" name="Hexagon 167"/>
          <p:cNvSpPr/>
          <p:nvPr/>
        </p:nvSpPr>
        <p:spPr>
          <a:xfrm>
            <a:off x="681595"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cxnSp>
        <p:nvCxnSpPr>
          <p:cNvPr id="169" name="Straight Connector 168"/>
          <p:cNvCxnSpPr/>
          <p:nvPr/>
        </p:nvCxnSpPr>
        <p:spPr>
          <a:xfrm>
            <a:off x="1039066" y="1821430"/>
            <a:ext cx="32" cy="263319"/>
          </a:xfrm>
          <a:prstGeom prst="line">
            <a:avLst/>
          </a:prstGeom>
          <a:noFill/>
          <a:ln w="6350" cap="flat" cmpd="sng" algn="ctr">
            <a:solidFill>
              <a:srgbClr val="5B9BD5"/>
            </a:solidFill>
            <a:prstDash val="solid"/>
            <a:miter lim="800000"/>
          </a:ln>
          <a:effectLst/>
        </p:spPr>
      </p:cxnSp>
      <p:sp>
        <p:nvSpPr>
          <p:cNvPr id="170" name="Hexagon 169"/>
          <p:cNvSpPr/>
          <p:nvPr/>
        </p:nvSpPr>
        <p:spPr>
          <a:xfrm>
            <a:off x="1131592"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cxnSp>
        <p:nvCxnSpPr>
          <p:cNvPr id="171" name="Straight Connector 170"/>
          <p:cNvCxnSpPr/>
          <p:nvPr/>
        </p:nvCxnSpPr>
        <p:spPr>
          <a:xfrm>
            <a:off x="1489062" y="1821430"/>
            <a:ext cx="32" cy="263319"/>
          </a:xfrm>
          <a:prstGeom prst="line">
            <a:avLst/>
          </a:prstGeom>
          <a:noFill/>
          <a:ln w="6350" cap="flat" cmpd="sng" algn="ctr">
            <a:solidFill>
              <a:srgbClr val="5B9BD5"/>
            </a:solidFill>
            <a:prstDash val="solid"/>
            <a:miter lim="800000"/>
          </a:ln>
          <a:effectLst/>
        </p:spPr>
      </p:cxnSp>
      <p:sp>
        <p:nvSpPr>
          <p:cNvPr id="172" name="Hexagon 171"/>
          <p:cNvSpPr/>
          <p:nvPr/>
        </p:nvSpPr>
        <p:spPr>
          <a:xfrm>
            <a:off x="1584025"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cxnSp>
        <p:nvCxnSpPr>
          <p:cNvPr id="173" name="Straight Connector 172"/>
          <p:cNvCxnSpPr/>
          <p:nvPr/>
        </p:nvCxnSpPr>
        <p:spPr>
          <a:xfrm>
            <a:off x="1941496" y="1821430"/>
            <a:ext cx="32" cy="263319"/>
          </a:xfrm>
          <a:prstGeom prst="line">
            <a:avLst/>
          </a:prstGeom>
          <a:noFill/>
          <a:ln w="6350" cap="flat" cmpd="sng" algn="ctr">
            <a:solidFill>
              <a:srgbClr val="5B9BD5"/>
            </a:solidFill>
            <a:prstDash val="solid"/>
            <a:miter lim="800000"/>
          </a:ln>
          <a:effectLst/>
        </p:spPr>
      </p:cxnSp>
      <p:sp>
        <p:nvSpPr>
          <p:cNvPr id="174" name="Hexagon 173"/>
          <p:cNvSpPr/>
          <p:nvPr/>
        </p:nvSpPr>
        <p:spPr>
          <a:xfrm>
            <a:off x="2034022"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cxnSp>
        <p:nvCxnSpPr>
          <p:cNvPr id="175" name="Straight Connector 174"/>
          <p:cNvCxnSpPr/>
          <p:nvPr/>
        </p:nvCxnSpPr>
        <p:spPr>
          <a:xfrm>
            <a:off x="2391493" y="1816970"/>
            <a:ext cx="32" cy="263319"/>
          </a:xfrm>
          <a:prstGeom prst="line">
            <a:avLst/>
          </a:prstGeom>
          <a:noFill/>
          <a:ln w="6350" cap="flat" cmpd="sng" algn="ctr">
            <a:solidFill>
              <a:srgbClr val="5B9BD5"/>
            </a:solidFill>
            <a:prstDash val="solid"/>
            <a:miter lim="800000"/>
          </a:ln>
          <a:effectLst/>
        </p:spPr>
      </p:cxnSp>
      <p:sp>
        <p:nvSpPr>
          <p:cNvPr id="176" name="Hexagon 175"/>
          <p:cNvSpPr/>
          <p:nvPr/>
        </p:nvSpPr>
        <p:spPr>
          <a:xfrm>
            <a:off x="2484019"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cxnSp>
        <p:nvCxnSpPr>
          <p:cNvPr id="177" name="Straight Connector 176"/>
          <p:cNvCxnSpPr/>
          <p:nvPr/>
        </p:nvCxnSpPr>
        <p:spPr>
          <a:xfrm>
            <a:off x="2837890" y="1821430"/>
            <a:ext cx="32" cy="263319"/>
          </a:xfrm>
          <a:prstGeom prst="line">
            <a:avLst/>
          </a:prstGeom>
          <a:noFill/>
          <a:ln w="6350" cap="flat" cmpd="sng" algn="ctr">
            <a:solidFill>
              <a:srgbClr val="5B9BD5"/>
            </a:solidFill>
            <a:prstDash val="solid"/>
            <a:miter lim="800000"/>
          </a:ln>
          <a:effectLst/>
        </p:spPr>
      </p:cxnSp>
      <p:sp>
        <p:nvSpPr>
          <p:cNvPr id="178" name="Hexagon 177"/>
          <p:cNvSpPr/>
          <p:nvPr/>
        </p:nvSpPr>
        <p:spPr>
          <a:xfrm>
            <a:off x="2930415"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cxnSp>
        <p:nvCxnSpPr>
          <p:cNvPr id="179" name="Straight Connector 178"/>
          <p:cNvCxnSpPr/>
          <p:nvPr/>
        </p:nvCxnSpPr>
        <p:spPr>
          <a:xfrm>
            <a:off x="3287886" y="1821430"/>
            <a:ext cx="32" cy="263319"/>
          </a:xfrm>
          <a:prstGeom prst="line">
            <a:avLst/>
          </a:prstGeom>
          <a:noFill/>
          <a:ln w="6350" cap="flat" cmpd="sng" algn="ctr">
            <a:solidFill>
              <a:srgbClr val="5B9BD5"/>
            </a:solidFill>
            <a:prstDash val="solid"/>
            <a:miter lim="800000"/>
          </a:ln>
          <a:effectLst/>
        </p:spPr>
      </p:cxnSp>
      <p:sp>
        <p:nvSpPr>
          <p:cNvPr id="180" name="Hexagon 179"/>
          <p:cNvSpPr/>
          <p:nvPr/>
        </p:nvSpPr>
        <p:spPr>
          <a:xfrm>
            <a:off x="3382849"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cxnSp>
        <p:nvCxnSpPr>
          <p:cNvPr id="181" name="Straight Connector 180"/>
          <p:cNvCxnSpPr/>
          <p:nvPr/>
        </p:nvCxnSpPr>
        <p:spPr>
          <a:xfrm>
            <a:off x="3740320" y="1821430"/>
            <a:ext cx="32" cy="263319"/>
          </a:xfrm>
          <a:prstGeom prst="line">
            <a:avLst/>
          </a:prstGeom>
          <a:noFill/>
          <a:ln w="6350" cap="flat" cmpd="sng" algn="ctr">
            <a:solidFill>
              <a:srgbClr val="5B9BD5"/>
            </a:solidFill>
            <a:prstDash val="solid"/>
            <a:miter lim="800000"/>
          </a:ln>
          <a:effectLst/>
        </p:spPr>
      </p:cxnSp>
      <p:sp>
        <p:nvSpPr>
          <p:cNvPr id="182" name="Hexagon 181"/>
          <p:cNvSpPr/>
          <p:nvPr/>
        </p:nvSpPr>
        <p:spPr>
          <a:xfrm>
            <a:off x="3836920"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cxnSp>
        <p:nvCxnSpPr>
          <p:cNvPr id="183" name="Straight Connector 182"/>
          <p:cNvCxnSpPr/>
          <p:nvPr/>
        </p:nvCxnSpPr>
        <p:spPr>
          <a:xfrm flipH="1">
            <a:off x="4184866" y="1953921"/>
            <a:ext cx="226397" cy="132971"/>
          </a:xfrm>
          <a:prstGeom prst="line">
            <a:avLst/>
          </a:prstGeom>
          <a:noFill/>
          <a:ln w="6350" cap="flat" cmpd="sng" algn="ctr">
            <a:solidFill>
              <a:srgbClr val="5B9BD5"/>
            </a:solidFill>
            <a:prstDash val="solid"/>
            <a:miter lim="800000"/>
          </a:ln>
          <a:effectLst/>
        </p:spPr>
      </p:cxnSp>
      <p:cxnSp>
        <p:nvCxnSpPr>
          <p:cNvPr id="184" name="Straight Connector 183"/>
          <p:cNvCxnSpPr/>
          <p:nvPr/>
        </p:nvCxnSpPr>
        <p:spPr>
          <a:xfrm>
            <a:off x="4195866" y="1826656"/>
            <a:ext cx="32" cy="263319"/>
          </a:xfrm>
          <a:prstGeom prst="line">
            <a:avLst/>
          </a:prstGeom>
          <a:noFill/>
          <a:ln w="6350" cap="flat" cmpd="sng" algn="ctr">
            <a:solidFill>
              <a:srgbClr val="5B9BD5"/>
            </a:solidFill>
            <a:prstDash val="solid"/>
            <a:miter lim="800000"/>
          </a:ln>
          <a:effectLst/>
        </p:spPr>
      </p:cxnSp>
      <p:sp>
        <p:nvSpPr>
          <p:cNvPr id="185" name="Hexagon 184"/>
          <p:cNvSpPr/>
          <p:nvPr/>
        </p:nvSpPr>
        <p:spPr>
          <a:xfrm>
            <a:off x="4289699"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cxnSp>
        <p:nvCxnSpPr>
          <p:cNvPr id="186" name="Straight Connector 185"/>
          <p:cNvCxnSpPr/>
          <p:nvPr/>
        </p:nvCxnSpPr>
        <p:spPr>
          <a:xfrm>
            <a:off x="4647170" y="1822725"/>
            <a:ext cx="32" cy="263319"/>
          </a:xfrm>
          <a:prstGeom prst="line">
            <a:avLst/>
          </a:prstGeom>
          <a:noFill/>
          <a:ln w="6350" cap="flat" cmpd="sng" algn="ctr">
            <a:solidFill>
              <a:srgbClr val="5B9BD5"/>
            </a:solidFill>
            <a:prstDash val="solid"/>
            <a:miter lim="800000"/>
          </a:ln>
          <a:effectLst/>
        </p:spPr>
      </p:cxnSp>
      <p:sp>
        <p:nvSpPr>
          <p:cNvPr id="187" name="Hexagon 186"/>
          <p:cNvSpPr/>
          <p:nvPr/>
        </p:nvSpPr>
        <p:spPr>
          <a:xfrm>
            <a:off x="4739696"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cxnSp>
        <p:nvCxnSpPr>
          <p:cNvPr id="188" name="Straight Connector 187"/>
          <p:cNvCxnSpPr/>
          <p:nvPr/>
        </p:nvCxnSpPr>
        <p:spPr>
          <a:xfrm>
            <a:off x="5097166" y="1822725"/>
            <a:ext cx="32" cy="263319"/>
          </a:xfrm>
          <a:prstGeom prst="line">
            <a:avLst/>
          </a:prstGeom>
          <a:noFill/>
          <a:ln w="6350" cap="flat" cmpd="sng" algn="ctr">
            <a:solidFill>
              <a:srgbClr val="5B9BD5"/>
            </a:solidFill>
            <a:prstDash val="solid"/>
            <a:miter lim="800000"/>
          </a:ln>
          <a:effectLst/>
        </p:spPr>
      </p:cxnSp>
      <p:sp>
        <p:nvSpPr>
          <p:cNvPr id="189" name="Hexagon 188"/>
          <p:cNvSpPr/>
          <p:nvPr/>
        </p:nvSpPr>
        <p:spPr>
          <a:xfrm>
            <a:off x="5192129"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cxnSp>
        <p:nvCxnSpPr>
          <p:cNvPr id="190" name="Straight Connector 189"/>
          <p:cNvCxnSpPr/>
          <p:nvPr/>
        </p:nvCxnSpPr>
        <p:spPr>
          <a:xfrm>
            <a:off x="5549600" y="1822725"/>
            <a:ext cx="32" cy="263319"/>
          </a:xfrm>
          <a:prstGeom prst="line">
            <a:avLst/>
          </a:prstGeom>
          <a:noFill/>
          <a:ln w="6350" cap="flat" cmpd="sng" algn="ctr">
            <a:solidFill>
              <a:srgbClr val="5B9BD5"/>
            </a:solidFill>
            <a:prstDash val="solid"/>
            <a:miter lim="800000"/>
          </a:ln>
          <a:effectLst/>
        </p:spPr>
      </p:cxnSp>
      <p:sp>
        <p:nvSpPr>
          <p:cNvPr id="191" name="Hexagon 190"/>
          <p:cNvSpPr/>
          <p:nvPr/>
        </p:nvSpPr>
        <p:spPr>
          <a:xfrm>
            <a:off x="5642600"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cxnSp>
        <p:nvCxnSpPr>
          <p:cNvPr id="192" name="Straight Connector 191"/>
          <p:cNvCxnSpPr/>
          <p:nvPr/>
        </p:nvCxnSpPr>
        <p:spPr>
          <a:xfrm>
            <a:off x="6000071" y="1822725"/>
            <a:ext cx="32" cy="263319"/>
          </a:xfrm>
          <a:prstGeom prst="line">
            <a:avLst/>
          </a:prstGeom>
          <a:noFill/>
          <a:ln w="6350" cap="flat" cmpd="sng" algn="ctr">
            <a:solidFill>
              <a:srgbClr val="5B9BD5"/>
            </a:solidFill>
            <a:prstDash val="solid"/>
            <a:miter lim="800000"/>
          </a:ln>
          <a:effectLst/>
        </p:spPr>
      </p:cxnSp>
      <p:sp>
        <p:nvSpPr>
          <p:cNvPr id="193" name="Hexagon 192"/>
          <p:cNvSpPr/>
          <p:nvPr/>
        </p:nvSpPr>
        <p:spPr>
          <a:xfrm>
            <a:off x="6092597"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cxnSp>
        <p:nvCxnSpPr>
          <p:cNvPr id="194" name="Straight Connector 193"/>
          <p:cNvCxnSpPr/>
          <p:nvPr/>
        </p:nvCxnSpPr>
        <p:spPr>
          <a:xfrm>
            <a:off x="6450068" y="1822725"/>
            <a:ext cx="32" cy="263319"/>
          </a:xfrm>
          <a:prstGeom prst="line">
            <a:avLst/>
          </a:prstGeom>
          <a:noFill/>
          <a:ln w="6350" cap="flat" cmpd="sng" algn="ctr">
            <a:solidFill>
              <a:srgbClr val="5B9BD5"/>
            </a:solidFill>
            <a:prstDash val="solid"/>
            <a:miter lim="800000"/>
          </a:ln>
          <a:effectLst/>
        </p:spPr>
      </p:cxnSp>
      <p:sp>
        <p:nvSpPr>
          <p:cNvPr id="195" name="Hexagon 194"/>
          <p:cNvSpPr/>
          <p:nvPr/>
        </p:nvSpPr>
        <p:spPr>
          <a:xfrm>
            <a:off x="6546668"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cxnSp>
        <p:nvCxnSpPr>
          <p:cNvPr id="196" name="Straight Connector 195"/>
          <p:cNvCxnSpPr/>
          <p:nvPr/>
        </p:nvCxnSpPr>
        <p:spPr>
          <a:xfrm>
            <a:off x="6904139" y="1822725"/>
            <a:ext cx="32" cy="263319"/>
          </a:xfrm>
          <a:prstGeom prst="line">
            <a:avLst/>
          </a:prstGeom>
          <a:noFill/>
          <a:ln w="6350" cap="flat" cmpd="sng" algn="ctr">
            <a:solidFill>
              <a:srgbClr val="5B9BD5"/>
            </a:solidFill>
            <a:prstDash val="solid"/>
            <a:miter lim="800000"/>
          </a:ln>
          <a:effectLst/>
        </p:spPr>
      </p:cxnSp>
      <p:sp>
        <p:nvSpPr>
          <p:cNvPr id="197" name="Hexagon 196"/>
          <p:cNvSpPr/>
          <p:nvPr/>
        </p:nvSpPr>
        <p:spPr>
          <a:xfrm>
            <a:off x="6999102"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cxnSp>
        <p:nvCxnSpPr>
          <p:cNvPr id="198" name="Straight Connector 197"/>
          <p:cNvCxnSpPr/>
          <p:nvPr/>
        </p:nvCxnSpPr>
        <p:spPr>
          <a:xfrm>
            <a:off x="7356573" y="1822725"/>
            <a:ext cx="32" cy="263319"/>
          </a:xfrm>
          <a:prstGeom prst="line">
            <a:avLst/>
          </a:prstGeom>
          <a:noFill/>
          <a:ln w="6350" cap="flat" cmpd="sng" algn="ctr">
            <a:solidFill>
              <a:srgbClr val="5B9BD5"/>
            </a:solidFill>
            <a:prstDash val="solid"/>
            <a:miter lim="800000"/>
          </a:ln>
          <a:effectLst/>
        </p:spPr>
      </p:cxnSp>
      <p:sp>
        <p:nvSpPr>
          <p:cNvPr id="199" name="Hexagon 198"/>
          <p:cNvSpPr/>
          <p:nvPr/>
        </p:nvSpPr>
        <p:spPr>
          <a:xfrm>
            <a:off x="7452698"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cxnSp>
        <p:nvCxnSpPr>
          <p:cNvPr id="200" name="Straight Connector 199"/>
          <p:cNvCxnSpPr/>
          <p:nvPr/>
        </p:nvCxnSpPr>
        <p:spPr>
          <a:xfrm>
            <a:off x="7806569" y="1822725"/>
            <a:ext cx="32" cy="263319"/>
          </a:xfrm>
          <a:prstGeom prst="line">
            <a:avLst/>
          </a:prstGeom>
          <a:noFill/>
          <a:ln w="6350" cap="flat" cmpd="sng" algn="ctr">
            <a:solidFill>
              <a:srgbClr val="5B9BD5"/>
            </a:solidFill>
            <a:prstDash val="solid"/>
            <a:miter lim="800000"/>
          </a:ln>
          <a:effectLst/>
        </p:spPr>
      </p:cxnSp>
      <p:sp>
        <p:nvSpPr>
          <p:cNvPr id="201" name="Hexagon 200"/>
          <p:cNvSpPr/>
          <p:nvPr/>
        </p:nvSpPr>
        <p:spPr>
          <a:xfrm>
            <a:off x="7904269"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cxnSp>
        <p:nvCxnSpPr>
          <p:cNvPr id="202" name="Straight Connector 201"/>
          <p:cNvCxnSpPr/>
          <p:nvPr/>
        </p:nvCxnSpPr>
        <p:spPr>
          <a:xfrm>
            <a:off x="8261740" y="1826199"/>
            <a:ext cx="32" cy="263319"/>
          </a:xfrm>
          <a:prstGeom prst="line">
            <a:avLst/>
          </a:prstGeom>
          <a:noFill/>
          <a:ln w="6350" cap="flat" cmpd="sng" algn="ctr">
            <a:solidFill>
              <a:srgbClr val="5B9BD5"/>
            </a:solidFill>
            <a:prstDash val="solid"/>
            <a:miter lim="800000"/>
          </a:ln>
          <a:effectLst/>
        </p:spPr>
      </p:cxnSp>
      <p:sp>
        <p:nvSpPr>
          <p:cNvPr id="203" name="Hexagon 202"/>
          <p:cNvSpPr/>
          <p:nvPr/>
        </p:nvSpPr>
        <p:spPr>
          <a:xfrm>
            <a:off x="8354266"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cxnSp>
        <p:nvCxnSpPr>
          <p:cNvPr id="204" name="Straight Connector 203"/>
          <p:cNvCxnSpPr/>
          <p:nvPr/>
        </p:nvCxnSpPr>
        <p:spPr>
          <a:xfrm>
            <a:off x="8708137" y="1826199"/>
            <a:ext cx="32" cy="263319"/>
          </a:xfrm>
          <a:prstGeom prst="line">
            <a:avLst/>
          </a:prstGeom>
          <a:noFill/>
          <a:ln w="6350" cap="flat" cmpd="sng" algn="ctr">
            <a:solidFill>
              <a:srgbClr val="5B9BD5"/>
            </a:solidFill>
            <a:prstDash val="solid"/>
            <a:miter lim="800000"/>
          </a:ln>
          <a:effectLst/>
        </p:spPr>
      </p:cxnSp>
      <p:sp>
        <p:nvSpPr>
          <p:cNvPr id="205" name="Hexagon 204"/>
          <p:cNvSpPr/>
          <p:nvPr/>
        </p:nvSpPr>
        <p:spPr>
          <a:xfrm>
            <a:off x="8803100"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cxnSp>
        <p:nvCxnSpPr>
          <p:cNvPr id="206" name="Straight Connector 205"/>
          <p:cNvCxnSpPr/>
          <p:nvPr/>
        </p:nvCxnSpPr>
        <p:spPr>
          <a:xfrm>
            <a:off x="9156971" y="1826199"/>
            <a:ext cx="32" cy="263319"/>
          </a:xfrm>
          <a:prstGeom prst="line">
            <a:avLst/>
          </a:prstGeom>
          <a:noFill/>
          <a:ln w="6350" cap="flat" cmpd="sng" algn="ctr">
            <a:solidFill>
              <a:srgbClr val="5B9BD5"/>
            </a:solidFill>
            <a:prstDash val="solid"/>
            <a:miter lim="800000"/>
          </a:ln>
          <a:effectLst/>
        </p:spPr>
      </p:cxnSp>
      <p:sp>
        <p:nvSpPr>
          <p:cNvPr id="207" name="Hexagon 206"/>
          <p:cNvSpPr/>
          <p:nvPr/>
        </p:nvSpPr>
        <p:spPr>
          <a:xfrm>
            <a:off x="9246846"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cxnSp>
        <p:nvCxnSpPr>
          <p:cNvPr id="208" name="Straight Connector 207"/>
          <p:cNvCxnSpPr/>
          <p:nvPr/>
        </p:nvCxnSpPr>
        <p:spPr>
          <a:xfrm>
            <a:off x="9604317" y="1826199"/>
            <a:ext cx="32" cy="263319"/>
          </a:xfrm>
          <a:prstGeom prst="line">
            <a:avLst/>
          </a:prstGeom>
          <a:noFill/>
          <a:ln w="6350" cap="flat" cmpd="sng" algn="ctr">
            <a:solidFill>
              <a:srgbClr val="5B9BD5"/>
            </a:solidFill>
            <a:prstDash val="solid"/>
            <a:miter lim="800000"/>
          </a:ln>
          <a:effectLst/>
        </p:spPr>
      </p:cxnSp>
      <p:sp>
        <p:nvSpPr>
          <p:cNvPr id="209" name="Hexagon 208"/>
          <p:cNvSpPr/>
          <p:nvPr/>
        </p:nvSpPr>
        <p:spPr>
          <a:xfrm>
            <a:off x="9696842"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cxnSp>
        <p:nvCxnSpPr>
          <p:cNvPr id="210" name="Straight Connector 209"/>
          <p:cNvCxnSpPr/>
          <p:nvPr/>
        </p:nvCxnSpPr>
        <p:spPr>
          <a:xfrm>
            <a:off x="10054313" y="1826199"/>
            <a:ext cx="32" cy="263319"/>
          </a:xfrm>
          <a:prstGeom prst="line">
            <a:avLst/>
          </a:prstGeom>
          <a:noFill/>
          <a:ln w="6350" cap="flat" cmpd="sng" algn="ctr">
            <a:solidFill>
              <a:srgbClr val="5B9BD5"/>
            </a:solidFill>
            <a:prstDash val="solid"/>
            <a:miter lim="800000"/>
          </a:ln>
          <a:effectLst/>
        </p:spPr>
      </p:cxnSp>
      <p:sp>
        <p:nvSpPr>
          <p:cNvPr id="211" name="Hexagon 210"/>
          <p:cNvSpPr/>
          <p:nvPr/>
        </p:nvSpPr>
        <p:spPr>
          <a:xfrm>
            <a:off x="10150913"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cxnSp>
        <p:nvCxnSpPr>
          <p:cNvPr id="212" name="Straight Connector 211"/>
          <p:cNvCxnSpPr/>
          <p:nvPr/>
        </p:nvCxnSpPr>
        <p:spPr>
          <a:xfrm>
            <a:off x="10508384" y="1826199"/>
            <a:ext cx="32" cy="263319"/>
          </a:xfrm>
          <a:prstGeom prst="line">
            <a:avLst/>
          </a:prstGeom>
          <a:noFill/>
          <a:ln w="6350" cap="flat" cmpd="sng" algn="ctr">
            <a:solidFill>
              <a:srgbClr val="5B9BD5"/>
            </a:solidFill>
            <a:prstDash val="solid"/>
            <a:miter lim="800000"/>
          </a:ln>
          <a:effectLst/>
        </p:spPr>
      </p:cxnSp>
      <p:sp>
        <p:nvSpPr>
          <p:cNvPr id="213" name="Hexagon 212"/>
          <p:cNvSpPr/>
          <p:nvPr/>
        </p:nvSpPr>
        <p:spPr>
          <a:xfrm>
            <a:off x="10603347"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cxnSp>
        <p:nvCxnSpPr>
          <p:cNvPr id="214" name="Straight Connector 213"/>
          <p:cNvCxnSpPr/>
          <p:nvPr/>
        </p:nvCxnSpPr>
        <p:spPr>
          <a:xfrm>
            <a:off x="10960818" y="1826199"/>
            <a:ext cx="32" cy="263319"/>
          </a:xfrm>
          <a:prstGeom prst="line">
            <a:avLst/>
          </a:prstGeom>
          <a:noFill/>
          <a:ln w="6350" cap="flat" cmpd="sng" algn="ctr">
            <a:solidFill>
              <a:srgbClr val="5B9BD5"/>
            </a:solidFill>
            <a:prstDash val="solid"/>
            <a:miter lim="800000"/>
          </a:ln>
          <a:effectLst/>
        </p:spPr>
      </p:cxnSp>
      <p:sp>
        <p:nvSpPr>
          <p:cNvPr id="215" name="Hexagon 214"/>
          <p:cNvSpPr/>
          <p:nvPr/>
        </p:nvSpPr>
        <p:spPr>
          <a:xfrm>
            <a:off x="11053344"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cxnSp>
        <p:nvCxnSpPr>
          <p:cNvPr id="216" name="Straight Connector 215"/>
          <p:cNvCxnSpPr/>
          <p:nvPr/>
        </p:nvCxnSpPr>
        <p:spPr>
          <a:xfrm>
            <a:off x="11410815" y="1826199"/>
            <a:ext cx="32" cy="263319"/>
          </a:xfrm>
          <a:prstGeom prst="line">
            <a:avLst/>
          </a:prstGeom>
          <a:noFill/>
          <a:ln w="6350" cap="flat" cmpd="sng" algn="ctr">
            <a:solidFill>
              <a:srgbClr val="5B9BD5"/>
            </a:solidFill>
            <a:prstDash val="solid"/>
            <a:miter lim="800000"/>
          </a:ln>
          <a:effectLst/>
        </p:spPr>
      </p:cxnSp>
      <p:sp>
        <p:nvSpPr>
          <p:cNvPr id="217" name="Hexagon 216"/>
          <p:cNvSpPr/>
          <p:nvPr/>
        </p:nvSpPr>
        <p:spPr>
          <a:xfrm>
            <a:off x="681595"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18" name="Hexagon 217"/>
          <p:cNvSpPr/>
          <p:nvPr/>
        </p:nvSpPr>
        <p:spPr>
          <a:xfrm>
            <a:off x="907992"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19" name="Hexagon 218"/>
          <p:cNvSpPr/>
          <p:nvPr/>
        </p:nvSpPr>
        <p:spPr>
          <a:xfrm>
            <a:off x="907992"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20" name="Hexagon 219"/>
          <p:cNvSpPr/>
          <p:nvPr/>
        </p:nvSpPr>
        <p:spPr>
          <a:xfrm>
            <a:off x="1131592"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21" name="Hexagon 220"/>
          <p:cNvSpPr/>
          <p:nvPr/>
        </p:nvSpPr>
        <p:spPr>
          <a:xfrm>
            <a:off x="1357989"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22" name="Hexagon 221"/>
          <p:cNvSpPr/>
          <p:nvPr/>
        </p:nvSpPr>
        <p:spPr>
          <a:xfrm>
            <a:off x="1357989"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23" name="Hexagon 222"/>
          <p:cNvSpPr/>
          <p:nvPr/>
        </p:nvSpPr>
        <p:spPr>
          <a:xfrm>
            <a:off x="1584025"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24" name="Hexagon 223"/>
          <p:cNvSpPr/>
          <p:nvPr/>
        </p:nvSpPr>
        <p:spPr>
          <a:xfrm>
            <a:off x="1810423"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25" name="Hexagon 224"/>
          <p:cNvSpPr/>
          <p:nvPr/>
        </p:nvSpPr>
        <p:spPr>
          <a:xfrm>
            <a:off x="1810423"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26" name="Hexagon 225"/>
          <p:cNvSpPr/>
          <p:nvPr/>
        </p:nvSpPr>
        <p:spPr>
          <a:xfrm>
            <a:off x="2034022"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27" name="Hexagon 226"/>
          <p:cNvSpPr/>
          <p:nvPr/>
        </p:nvSpPr>
        <p:spPr>
          <a:xfrm>
            <a:off x="2260419"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28" name="Hexagon 227"/>
          <p:cNvSpPr/>
          <p:nvPr/>
        </p:nvSpPr>
        <p:spPr>
          <a:xfrm>
            <a:off x="2260419"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29" name="Hexagon 228"/>
          <p:cNvSpPr/>
          <p:nvPr/>
        </p:nvSpPr>
        <p:spPr>
          <a:xfrm>
            <a:off x="2484019"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30" name="Hexagon 229"/>
          <p:cNvSpPr/>
          <p:nvPr/>
        </p:nvSpPr>
        <p:spPr>
          <a:xfrm>
            <a:off x="2706816"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31" name="Hexagon 230"/>
          <p:cNvSpPr/>
          <p:nvPr/>
        </p:nvSpPr>
        <p:spPr>
          <a:xfrm>
            <a:off x="2706816"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32" name="Hexagon 231"/>
          <p:cNvSpPr/>
          <p:nvPr/>
        </p:nvSpPr>
        <p:spPr>
          <a:xfrm>
            <a:off x="2930415"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33" name="Hexagon 232"/>
          <p:cNvSpPr/>
          <p:nvPr/>
        </p:nvSpPr>
        <p:spPr>
          <a:xfrm>
            <a:off x="3156813"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34" name="Hexagon 233"/>
          <p:cNvSpPr/>
          <p:nvPr/>
        </p:nvSpPr>
        <p:spPr>
          <a:xfrm>
            <a:off x="3156813"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35" name="Hexagon 234"/>
          <p:cNvSpPr/>
          <p:nvPr/>
        </p:nvSpPr>
        <p:spPr>
          <a:xfrm>
            <a:off x="3382849"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36" name="Hexagon 235"/>
          <p:cNvSpPr/>
          <p:nvPr/>
        </p:nvSpPr>
        <p:spPr>
          <a:xfrm>
            <a:off x="3609246"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37" name="Hexagon 236"/>
          <p:cNvSpPr/>
          <p:nvPr/>
        </p:nvSpPr>
        <p:spPr>
          <a:xfrm>
            <a:off x="3609246"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38" name="Hexagon 237"/>
          <p:cNvSpPr/>
          <p:nvPr/>
        </p:nvSpPr>
        <p:spPr>
          <a:xfrm>
            <a:off x="3836920"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39" name="Hexagon 238"/>
          <p:cNvSpPr/>
          <p:nvPr/>
        </p:nvSpPr>
        <p:spPr>
          <a:xfrm>
            <a:off x="4063317"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40" name="Hexagon 239"/>
          <p:cNvSpPr/>
          <p:nvPr/>
        </p:nvSpPr>
        <p:spPr>
          <a:xfrm>
            <a:off x="4063317"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41" name="Hexagon 240"/>
          <p:cNvSpPr/>
          <p:nvPr/>
        </p:nvSpPr>
        <p:spPr>
          <a:xfrm>
            <a:off x="4289699" y="156695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42" name="Hexagon 241"/>
          <p:cNvSpPr/>
          <p:nvPr/>
        </p:nvSpPr>
        <p:spPr>
          <a:xfrm>
            <a:off x="4516096"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43" name="Hexagon 242"/>
          <p:cNvSpPr/>
          <p:nvPr/>
        </p:nvSpPr>
        <p:spPr>
          <a:xfrm>
            <a:off x="4516096" y="196140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44" name="Hexagon 243"/>
          <p:cNvSpPr/>
          <p:nvPr/>
        </p:nvSpPr>
        <p:spPr>
          <a:xfrm>
            <a:off x="4739696" y="156695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45" name="Hexagon 244"/>
          <p:cNvSpPr/>
          <p:nvPr/>
        </p:nvSpPr>
        <p:spPr>
          <a:xfrm>
            <a:off x="4966093"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46" name="Hexagon 245"/>
          <p:cNvSpPr/>
          <p:nvPr/>
        </p:nvSpPr>
        <p:spPr>
          <a:xfrm>
            <a:off x="4966093" y="196140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47" name="Hexagon 246"/>
          <p:cNvSpPr/>
          <p:nvPr/>
        </p:nvSpPr>
        <p:spPr>
          <a:xfrm>
            <a:off x="5192129" y="156695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48" name="Hexagon 247"/>
          <p:cNvSpPr/>
          <p:nvPr/>
        </p:nvSpPr>
        <p:spPr>
          <a:xfrm>
            <a:off x="5418527"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49" name="Hexagon 248"/>
          <p:cNvSpPr/>
          <p:nvPr/>
        </p:nvSpPr>
        <p:spPr>
          <a:xfrm>
            <a:off x="5418527" y="195694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50" name="Hexagon 249"/>
          <p:cNvSpPr/>
          <p:nvPr/>
        </p:nvSpPr>
        <p:spPr>
          <a:xfrm>
            <a:off x="5642600" y="156249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51" name="Hexagon 250"/>
          <p:cNvSpPr/>
          <p:nvPr/>
        </p:nvSpPr>
        <p:spPr>
          <a:xfrm>
            <a:off x="5868998"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52" name="Hexagon 251"/>
          <p:cNvSpPr/>
          <p:nvPr/>
        </p:nvSpPr>
        <p:spPr>
          <a:xfrm>
            <a:off x="5868998" y="195694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53" name="Hexagon 252"/>
          <p:cNvSpPr/>
          <p:nvPr/>
        </p:nvSpPr>
        <p:spPr>
          <a:xfrm>
            <a:off x="6092597" y="156695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54" name="Hexagon 253"/>
          <p:cNvSpPr/>
          <p:nvPr/>
        </p:nvSpPr>
        <p:spPr>
          <a:xfrm>
            <a:off x="6318994"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55" name="Hexagon 254"/>
          <p:cNvSpPr/>
          <p:nvPr/>
        </p:nvSpPr>
        <p:spPr>
          <a:xfrm>
            <a:off x="6318994" y="195694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56" name="Hexagon 255"/>
          <p:cNvSpPr/>
          <p:nvPr/>
        </p:nvSpPr>
        <p:spPr>
          <a:xfrm>
            <a:off x="6546668" y="156695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57" name="Hexagon 256"/>
          <p:cNvSpPr/>
          <p:nvPr/>
        </p:nvSpPr>
        <p:spPr>
          <a:xfrm>
            <a:off x="6773065"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58" name="Hexagon 257"/>
          <p:cNvSpPr/>
          <p:nvPr/>
        </p:nvSpPr>
        <p:spPr>
          <a:xfrm>
            <a:off x="6773065" y="195694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59" name="Hexagon 258"/>
          <p:cNvSpPr/>
          <p:nvPr/>
        </p:nvSpPr>
        <p:spPr>
          <a:xfrm>
            <a:off x="6999102" y="156695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60" name="Hexagon 259"/>
          <p:cNvSpPr/>
          <p:nvPr/>
        </p:nvSpPr>
        <p:spPr>
          <a:xfrm>
            <a:off x="7225499"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61" name="Hexagon 260"/>
          <p:cNvSpPr/>
          <p:nvPr/>
        </p:nvSpPr>
        <p:spPr>
          <a:xfrm>
            <a:off x="7225499" y="195694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62" name="Hexagon 261"/>
          <p:cNvSpPr/>
          <p:nvPr/>
        </p:nvSpPr>
        <p:spPr>
          <a:xfrm>
            <a:off x="7452698" y="156695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63" name="Hexagon 262"/>
          <p:cNvSpPr/>
          <p:nvPr/>
        </p:nvSpPr>
        <p:spPr>
          <a:xfrm>
            <a:off x="7679096"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64" name="Hexagon 263"/>
          <p:cNvSpPr/>
          <p:nvPr/>
        </p:nvSpPr>
        <p:spPr>
          <a:xfrm>
            <a:off x="7679096" y="195694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65" name="Hexagon 264"/>
          <p:cNvSpPr/>
          <p:nvPr/>
        </p:nvSpPr>
        <p:spPr>
          <a:xfrm>
            <a:off x="7904269"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66" name="Hexagon 265"/>
          <p:cNvSpPr/>
          <p:nvPr/>
        </p:nvSpPr>
        <p:spPr>
          <a:xfrm>
            <a:off x="8130667"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67" name="Hexagon 266"/>
          <p:cNvSpPr/>
          <p:nvPr/>
        </p:nvSpPr>
        <p:spPr>
          <a:xfrm>
            <a:off x="8130667"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68" name="Hexagon 267"/>
          <p:cNvSpPr/>
          <p:nvPr/>
        </p:nvSpPr>
        <p:spPr>
          <a:xfrm>
            <a:off x="8354266"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69" name="Hexagon 268"/>
          <p:cNvSpPr/>
          <p:nvPr/>
        </p:nvSpPr>
        <p:spPr>
          <a:xfrm>
            <a:off x="8577063"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70" name="Hexagon 269"/>
          <p:cNvSpPr/>
          <p:nvPr/>
        </p:nvSpPr>
        <p:spPr>
          <a:xfrm>
            <a:off x="8577063"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71" name="Hexagon 270"/>
          <p:cNvSpPr/>
          <p:nvPr/>
        </p:nvSpPr>
        <p:spPr>
          <a:xfrm>
            <a:off x="8803100"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72" name="Hexagon 271"/>
          <p:cNvSpPr/>
          <p:nvPr/>
        </p:nvSpPr>
        <p:spPr>
          <a:xfrm>
            <a:off x="9025897"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73" name="Hexagon 272"/>
          <p:cNvSpPr/>
          <p:nvPr/>
        </p:nvSpPr>
        <p:spPr>
          <a:xfrm>
            <a:off x="9025897"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74" name="Hexagon 273"/>
          <p:cNvSpPr/>
          <p:nvPr/>
        </p:nvSpPr>
        <p:spPr>
          <a:xfrm>
            <a:off x="9246846"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75" name="Hexagon 274"/>
          <p:cNvSpPr/>
          <p:nvPr/>
        </p:nvSpPr>
        <p:spPr>
          <a:xfrm>
            <a:off x="9473243"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76" name="Hexagon 275"/>
          <p:cNvSpPr/>
          <p:nvPr/>
        </p:nvSpPr>
        <p:spPr>
          <a:xfrm>
            <a:off x="9473243"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77" name="Hexagon 276"/>
          <p:cNvSpPr/>
          <p:nvPr/>
        </p:nvSpPr>
        <p:spPr>
          <a:xfrm>
            <a:off x="9696842"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78" name="Hexagon 277"/>
          <p:cNvSpPr/>
          <p:nvPr/>
        </p:nvSpPr>
        <p:spPr>
          <a:xfrm>
            <a:off x="9923240"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79" name="Hexagon 278"/>
          <p:cNvSpPr/>
          <p:nvPr/>
        </p:nvSpPr>
        <p:spPr>
          <a:xfrm>
            <a:off x="9923240"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80" name="Hexagon 279"/>
          <p:cNvSpPr/>
          <p:nvPr/>
        </p:nvSpPr>
        <p:spPr>
          <a:xfrm>
            <a:off x="10150913"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81" name="Hexagon 280"/>
          <p:cNvSpPr/>
          <p:nvPr/>
        </p:nvSpPr>
        <p:spPr>
          <a:xfrm>
            <a:off x="10377311"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82" name="Hexagon 281"/>
          <p:cNvSpPr/>
          <p:nvPr/>
        </p:nvSpPr>
        <p:spPr>
          <a:xfrm>
            <a:off x="10377311"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83" name="Hexagon 282"/>
          <p:cNvSpPr/>
          <p:nvPr/>
        </p:nvSpPr>
        <p:spPr>
          <a:xfrm>
            <a:off x="10603347"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84" name="Hexagon 283"/>
          <p:cNvSpPr/>
          <p:nvPr/>
        </p:nvSpPr>
        <p:spPr>
          <a:xfrm>
            <a:off x="10829744"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85" name="Hexagon 284"/>
          <p:cNvSpPr/>
          <p:nvPr/>
        </p:nvSpPr>
        <p:spPr>
          <a:xfrm>
            <a:off x="10829744"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86" name="Hexagon 285"/>
          <p:cNvSpPr/>
          <p:nvPr/>
        </p:nvSpPr>
        <p:spPr>
          <a:xfrm>
            <a:off x="11053344"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87" name="Hexagon 286"/>
          <p:cNvSpPr/>
          <p:nvPr/>
        </p:nvSpPr>
        <p:spPr>
          <a:xfrm>
            <a:off x="11279741"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88" name="Hexagon 287"/>
          <p:cNvSpPr/>
          <p:nvPr/>
        </p:nvSpPr>
        <p:spPr>
          <a:xfrm>
            <a:off x="11279741"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89" name="Hexagon 288"/>
          <p:cNvSpPr/>
          <p:nvPr/>
        </p:nvSpPr>
        <p:spPr>
          <a:xfrm>
            <a:off x="680952" y="2120882"/>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90" name="Hexagon 289"/>
          <p:cNvSpPr/>
          <p:nvPr/>
        </p:nvSpPr>
        <p:spPr>
          <a:xfrm>
            <a:off x="1130949" y="2120882"/>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91" name="Hexagon 290"/>
          <p:cNvSpPr/>
          <p:nvPr/>
        </p:nvSpPr>
        <p:spPr>
          <a:xfrm>
            <a:off x="1583382" y="2120882"/>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92" name="Hexagon 291"/>
          <p:cNvSpPr/>
          <p:nvPr/>
        </p:nvSpPr>
        <p:spPr>
          <a:xfrm>
            <a:off x="2033379" y="2120882"/>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93" name="Hexagon 292"/>
          <p:cNvSpPr/>
          <p:nvPr/>
        </p:nvSpPr>
        <p:spPr>
          <a:xfrm>
            <a:off x="2486975" y="2120882"/>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94" name="Hexagon 293"/>
          <p:cNvSpPr/>
          <p:nvPr/>
        </p:nvSpPr>
        <p:spPr>
          <a:xfrm>
            <a:off x="2933372" y="2120882"/>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95" name="Hexagon 294"/>
          <p:cNvSpPr/>
          <p:nvPr/>
        </p:nvSpPr>
        <p:spPr>
          <a:xfrm>
            <a:off x="3382206" y="2120882"/>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96" name="Hexagon 295"/>
          <p:cNvSpPr/>
          <p:nvPr/>
        </p:nvSpPr>
        <p:spPr>
          <a:xfrm>
            <a:off x="3841014" y="2120882"/>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97" name="Hexagon 296"/>
          <p:cNvSpPr/>
          <p:nvPr/>
        </p:nvSpPr>
        <p:spPr>
          <a:xfrm>
            <a:off x="4293793" y="212217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98" name="Hexagon 297"/>
          <p:cNvSpPr/>
          <p:nvPr/>
        </p:nvSpPr>
        <p:spPr>
          <a:xfrm>
            <a:off x="4743790" y="212217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99" name="Hexagon 298"/>
          <p:cNvSpPr/>
          <p:nvPr/>
        </p:nvSpPr>
        <p:spPr>
          <a:xfrm>
            <a:off x="5196223" y="212217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300" name="Hexagon 299"/>
          <p:cNvSpPr/>
          <p:nvPr/>
        </p:nvSpPr>
        <p:spPr>
          <a:xfrm>
            <a:off x="5646220" y="212217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301" name="Hexagon 300"/>
          <p:cNvSpPr/>
          <p:nvPr/>
        </p:nvSpPr>
        <p:spPr>
          <a:xfrm>
            <a:off x="6096217" y="212217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302" name="Hexagon 301"/>
          <p:cNvSpPr/>
          <p:nvPr/>
        </p:nvSpPr>
        <p:spPr>
          <a:xfrm>
            <a:off x="6549050" y="212217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303" name="Hexagon 302"/>
          <p:cNvSpPr/>
          <p:nvPr/>
        </p:nvSpPr>
        <p:spPr>
          <a:xfrm>
            <a:off x="7001484" y="212217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304" name="Hexagon 303"/>
          <p:cNvSpPr/>
          <p:nvPr/>
        </p:nvSpPr>
        <p:spPr>
          <a:xfrm>
            <a:off x="7451481" y="212217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305" name="Hexagon 304"/>
          <p:cNvSpPr/>
          <p:nvPr/>
        </p:nvSpPr>
        <p:spPr>
          <a:xfrm>
            <a:off x="7906652" y="2125651"/>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306" name="Hexagon 305"/>
          <p:cNvSpPr/>
          <p:nvPr/>
        </p:nvSpPr>
        <p:spPr>
          <a:xfrm>
            <a:off x="8357111" y="2125651"/>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307" name="Hexagon 306"/>
          <p:cNvSpPr/>
          <p:nvPr/>
        </p:nvSpPr>
        <p:spPr>
          <a:xfrm>
            <a:off x="8801582" y="2125651"/>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308" name="Hexagon 307"/>
          <p:cNvSpPr/>
          <p:nvPr/>
        </p:nvSpPr>
        <p:spPr>
          <a:xfrm>
            <a:off x="9251579" y="2125651"/>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309" name="Hexagon 308"/>
          <p:cNvSpPr/>
          <p:nvPr/>
        </p:nvSpPr>
        <p:spPr>
          <a:xfrm>
            <a:off x="9702887" y="2125651"/>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310" name="Hexagon 309"/>
          <p:cNvSpPr/>
          <p:nvPr/>
        </p:nvSpPr>
        <p:spPr>
          <a:xfrm>
            <a:off x="10155721" y="2125651"/>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311" name="Hexagon 310"/>
          <p:cNvSpPr/>
          <p:nvPr/>
        </p:nvSpPr>
        <p:spPr>
          <a:xfrm>
            <a:off x="10604555" y="2125651"/>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312" name="Hexagon 311"/>
          <p:cNvSpPr/>
          <p:nvPr/>
        </p:nvSpPr>
        <p:spPr>
          <a:xfrm>
            <a:off x="11057389" y="2125651"/>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313" name="Rectangle 312"/>
          <p:cNvSpPr/>
          <p:nvPr/>
        </p:nvSpPr>
        <p:spPr>
          <a:xfrm>
            <a:off x="664708" y="2240281"/>
            <a:ext cx="10884543" cy="1024642"/>
          </a:xfrm>
          <a:prstGeom prst="rect">
            <a:avLst/>
          </a:prstGeom>
          <a:solidFill>
            <a:srgbClr val="662E93"/>
          </a:solidFill>
          <a:ln w="12700" cap="flat" cmpd="sng" algn="ctr">
            <a:noFill/>
            <a:prstDash val="solid"/>
            <a:miter lim="800000"/>
          </a:ln>
          <a:effectLst/>
        </p:spPr>
        <p:txBody>
          <a:bodyPr rtlCol="0" anchor="ctr"/>
          <a:lstStyle/>
          <a:p>
            <a:pPr algn="ctr" defTabSz="896386">
              <a:defRPr/>
            </a:pPr>
            <a:endParaRPr lang="en-US" sz="1765" b="1" kern="0" dirty="0">
              <a:solidFill>
                <a:srgbClr val="FFFFFF"/>
              </a:solidFill>
              <a:latin typeface="Calibri" panose="020F0502020204030204"/>
            </a:endParaRPr>
          </a:p>
        </p:txBody>
      </p:sp>
      <p:sp>
        <p:nvSpPr>
          <p:cNvPr id="314" name="TextBox 313"/>
          <p:cNvSpPr txBox="1"/>
          <p:nvPr/>
        </p:nvSpPr>
        <p:spPr>
          <a:xfrm>
            <a:off x="5077107" y="1607947"/>
            <a:ext cx="2729494" cy="512935"/>
          </a:xfrm>
          <a:prstGeom prst="rect">
            <a:avLst/>
          </a:prstGeom>
          <a:noFill/>
        </p:spPr>
        <p:txBody>
          <a:bodyPr wrap="square" rtlCol="0">
            <a:spAutoFit/>
          </a:bodyPr>
          <a:lstStyle/>
          <a:p>
            <a:pPr defTabSz="896386">
              <a:defRPr/>
            </a:pPr>
            <a:r>
              <a:rPr lang="en-US" sz="2745" kern="0" dirty="0">
                <a:solidFill>
                  <a:sysClr val="windowText" lastClr="000000"/>
                </a:solidFill>
                <a:latin typeface="Segoe UI Semibold" panose="020B0702040204020203" pitchFamily="34" charset="0"/>
                <a:ea typeface="Segoe UI Black" panose="020B0A02040204020203" pitchFamily="34" charset="0"/>
                <a:cs typeface="Segoe UI Semibold" panose="020B0702040204020203" pitchFamily="34" charset="0"/>
              </a:rPr>
              <a:t>Microservices</a:t>
            </a:r>
          </a:p>
        </p:txBody>
      </p:sp>
      <p:grpSp>
        <p:nvGrpSpPr>
          <p:cNvPr id="316" name="Group 315"/>
          <p:cNvGrpSpPr/>
          <p:nvPr/>
        </p:nvGrpSpPr>
        <p:grpSpPr>
          <a:xfrm>
            <a:off x="5959792" y="4594454"/>
            <a:ext cx="291896" cy="293228"/>
            <a:chOff x="513213" y="1516062"/>
            <a:chExt cx="4163327" cy="4158599"/>
          </a:xfrm>
          <a:solidFill>
            <a:schemeClr val="tx1"/>
          </a:solidFill>
        </p:grpSpPr>
        <p:sp>
          <p:nvSpPr>
            <p:cNvPr id="317" name="Oval 316"/>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765" kern="0" dirty="0">
                <a:gradFill>
                  <a:gsLst>
                    <a:gs pos="0">
                      <a:srgbClr val="FFFFFF"/>
                    </a:gs>
                    <a:gs pos="100000">
                      <a:srgbClr val="FFFFFF"/>
                    </a:gs>
                  </a:gsLst>
                  <a:lin ang="5400000" scaled="0"/>
                </a:gradFill>
                <a:ea typeface="Segoe UI" pitchFamily="34" charset="0"/>
                <a:cs typeface="Segoe UI" pitchFamily="34" charset="0"/>
              </a:endParaRPr>
            </a:p>
          </p:txBody>
        </p:sp>
        <p:sp>
          <p:nvSpPr>
            <p:cNvPr id="318" name="Oval 317"/>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765" kern="0" dirty="0">
                <a:gradFill>
                  <a:gsLst>
                    <a:gs pos="0">
                      <a:srgbClr val="FFFFFF"/>
                    </a:gs>
                    <a:gs pos="100000">
                      <a:srgbClr val="FFFFFF"/>
                    </a:gs>
                  </a:gsLst>
                  <a:lin ang="5400000" scaled="0"/>
                </a:gradFill>
                <a:ea typeface="Segoe UI" pitchFamily="34" charset="0"/>
                <a:cs typeface="Segoe UI" pitchFamily="34" charset="0"/>
              </a:endParaRPr>
            </a:p>
          </p:txBody>
        </p:sp>
        <p:sp>
          <p:nvSpPr>
            <p:cNvPr id="319" name="Oval 318"/>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765" kern="0" dirty="0">
                <a:gradFill>
                  <a:gsLst>
                    <a:gs pos="0">
                      <a:srgbClr val="FFFFFF"/>
                    </a:gs>
                    <a:gs pos="100000">
                      <a:srgbClr val="FFFFFF"/>
                    </a:gs>
                  </a:gsLst>
                  <a:lin ang="5400000" scaled="0"/>
                </a:gradFill>
                <a:ea typeface="Segoe UI" pitchFamily="34" charset="0"/>
                <a:cs typeface="Segoe UI" pitchFamily="34" charset="0"/>
              </a:endParaRPr>
            </a:p>
          </p:txBody>
        </p:sp>
        <p:sp>
          <p:nvSpPr>
            <p:cNvPr id="320" name="Oval 319"/>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765" kern="0" dirty="0">
                <a:gradFill>
                  <a:gsLst>
                    <a:gs pos="0">
                      <a:srgbClr val="FFFFFF"/>
                    </a:gs>
                    <a:gs pos="100000">
                      <a:srgbClr val="FFFFFF"/>
                    </a:gs>
                  </a:gsLst>
                  <a:lin ang="5400000" scaled="0"/>
                </a:gradFill>
                <a:ea typeface="Segoe UI" pitchFamily="34" charset="0"/>
                <a:cs typeface="Segoe UI" pitchFamily="34" charset="0"/>
              </a:endParaRPr>
            </a:p>
          </p:txBody>
        </p:sp>
        <p:sp>
          <p:nvSpPr>
            <p:cNvPr id="321" name="Oval 320"/>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765" kern="0" dirty="0">
                <a:gradFill>
                  <a:gsLst>
                    <a:gs pos="0">
                      <a:srgbClr val="FFFFFF"/>
                    </a:gs>
                    <a:gs pos="100000">
                      <a:srgbClr val="FFFFFF"/>
                    </a:gs>
                  </a:gsLst>
                  <a:lin ang="5400000" scaled="0"/>
                </a:gradFill>
                <a:ea typeface="Segoe UI" pitchFamily="34" charset="0"/>
                <a:cs typeface="Segoe UI" pitchFamily="34" charset="0"/>
              </a:endParaRPr>
            </a:p>
          </p:txBody>
        </p:sp>
        <p:sp>
          <p:nvSpPr>
            <p:cNvPr id="322" name="Rectangle 321"/>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765" kern="0" dirty="0">
                <a:gradFill>
                  <a:gsLst>
                    <a:gs pos="0">
                      <a:srgbClr val="FFFFFF"/>
                    </a:gs>
                    <a:gs pos="100000">
                      <a:srgbClr val="FFFFFF"/>
                    </a:gs>
                  </a:gsLst>
                  <a:lin ang="5400000" scaled="0"/>
                </a:gradFill>
                <a:ea typeface="Segoe UI" pitchFamily="34" charset="0"/>
                <a:cs typeface="Segoe UI" pitchFamily="34" charset="0"/>
              </a:endParaRPr>
            </a:p>
          </p:txBody>
        </p:sp>
        <p:sp>
          <p:nvSpPr>
            <p:cNvPr id="323" name="Rectangle 322"/>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765" kern="0" dirty="0">
                <a:gradFill>
                  <a:gsLst>
                    <a:gs pos="0">
                      <a:srgbClr val="FFFFFF"/>
                    </a:gs>
                    <a:gs pos="100000">
                      <a:srgbClr val="FFFFFF"/>
                    </a:gs>
                  </a:gsLst>
                  <a:lin ang="5400000" scaled="0"/>
                </a:gradFill>
                <a:ea typeface="Segoe UI" pitchFamily="34" charset="0"/>
                <a:cs typeface="Segoe UI" pitchFamily="34" charset="0"/>
              </a:endParaRPr>
            </a:p>
          </p:txBody>
        </p:sp>
        <p:sp>
          <p:nvSpPr>
            <p:cNvPr id="324" name="Rectangle 323"/>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765" kern="0" dirty="0">
                <a:gradFill>
                  <a:gsLst>
                    <a:gs pos="0">
                      <a:srgbClr val="FFFFFF"/>
                    </a:gs>
                    <a:gs pos="100000">
                      <a:srgbClr val="FFFFFF"/>
                    </a:gs>
                  </a:gsLst>
                  <a:lin ang="5400000" scaled="0"/>
                </a:gradFill>
                <a:ea typeface="Segoe UI" pitchFamily="34" charset="0"/>
                <a:cs typeface="Segoe UI" pitchFamily="34" charset="0"/>
              </a:endParaRPr>
            </a:p>
          </p:txBody>
        </p:sp>
        <p:sp>
          <p:nvSpPr>
            <p:cNvPr id="325" name="Rectangle 324"/>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765" kern="0" dirty="0">
                <a:gradFill>
                  <a:gsLst>
                    <a:gs pos="0">
                      <a:srgbClr val="FFFFFF"/>
                    </a:gs>
                    <a:gs pos="100000">
                      <a:srgbClr val="FFFFFF"/>
                    </a:gs>
                  </a:gsLst>
                  <a:lin ang="5400000" scaled="0"/>
                </a:gradFill>
                <a:ea typeface="Segoe UI" pitchFamily="34" charset="0"/>
                <a:cs typeface="Segoe UI" pitchFamily="34" charset="0"/>
              </a:endParaRPr>
            </a:p>
          </p:txBody>
        </p:sp>
        <p:sp>
          <p:nvSpPr>
            <p:cNvPr id="326" name="Rectangle 325"/>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765"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27" name="Freeform 139"/>
          <p:cNvSpPr>
            <a:spLocks noChangeAspect="1" noEditPoints="1"/>
          </p:cNvSpPr>
          <p:nvPr/>
        </p:nvSpPr>
        <p:spPr bwMode="black">
          <a:xfrm>
            <a:off x="5990055" y="5569413"/>
            <a:ext cx="233648" cy="281382"/>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765" kern="0" dirty="0">
              <a:gradFill>
                <a:gsLst>
                  <a:gs pos="0">
                    <a:srgbClr val="FFFFFF"/>
                  </a:gs>
                  <a:gs pos="100000">
                    <a:srgbClr val="FFFFFF"/>
                  </a:gs>
                </a:gsLst>
                <a:lin ang="5400000" scaled="0"/>
              </a:gradFill>
              <a:ea typeface="Segoe UI" pitchFamily="34" charset="0"/>
              <a:cs typeface="Segoe UI" pitchFamily="34" charset="0"/>
            </a:endParaRPr>
          </a:p>
        </p:txBody>
      </p:sp>
      <p:sp>
        <p:nvSpPr>
          <p:cNvPr id="328" name="Rectangle 327"/>
          <p:cNvSpPr/>
          <p:nvPr/>
        </p:nvSpPr>
        <p:spPr bwMode="auto">
          <a:xfrm>
            <a:off x="735170" y="2273575"/>
            <a:ext cx="10747541" cy="88669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765" kern="0"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defRPr/>
            </a:pPr>
            <a:r>
              <a:rPr lang="en-US" sz="1765" kern="0" dirty="0">
                <a:gradFill>
                  <a:gsLst>
                    <a:gs pos="0">
                      <a:srgbClr val="FFFFFF"/>
                    </a:gs>
                    <a:gs pos="100000">
                      <a:srgbClr val="FFFFFF"/>
                    </a:gs>
                  </a:gsLst>
                  <a:lin ang="5400000" scaled="0"/>
                </a:gradFill>
                <a:ea typeface="Segoe UI" pitchFamily="34" charset="0"/>
                <a:cs typeface="Segoe UI" pitchFamily="34" charset="0"/>
              </a:rPr>
              <a:t>Application Programming Models </a:t>
            </a:r>
          </a:p>
        </p:txBody>
      </p:sp>
      <p:sp>
        <p:nvSpPr>
          <p:cNvPr id="329" name="Freeform 5"/>
          <p:cNvSpPr>
            <a:spLocks noEditPoints="1"/>
          </p:cNvSpPr>
          <p:nvPr/>
        </p:nvSpPr>
        <p:spPr bwMode="black">
          <a:xfrm>
            <a:off x="5931806" y="2383171"/>
            <a:ext cx="368501" cy="314952"/>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330" name="Right Arrow 343"/>
          <p:cNvSpPr/>
          <p:nvPr/>
        </p:nvSpPr>
        <p:spPr>
          <a:xfrm rot="5400000">
            <a:off x="1916765" y="3170975"/>
            <a:ext cx="478460" cy="487029"/>
          </a:xfrm>
          <a:prstGeom prst="rightArrow">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331" name="Right Arrow 344"/>
          <p:cNvSpPr/>
          <p:nvPr/>
        </p:nvSpPr>
        <p:spPr>
          <a:xfrm rot="5400000">
            <a:off x="6013012" y="3150267"/>
            <a:ext cx="478460" cy="487029"/>
          </a:xfrm>
          <a:prstGeom prst="rightArrow">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332" name="Right Arrow 345"/>
          <p:cNvSpPr/>
          <p:nvPr/>
        </p:nvSpPr>
        <p:spPr>
          <a:xfrm rot="5400000">
            <a:off x="10045193" y="3158962"/>
            <a:ext cx="478460" cy="487029"/>
          </a:xfrm>
          <a:prstGeom prst="rightArrow">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grpSp>
        <p:nvGrpSpPr>
          <p:cNvPr id="333" name="Group 332"/>
          <p:cNvGrpSpPr/>
          <p:nvPr/>
        </p:nvGrpSpPr>
        <p:grpSpPr>
          <a:xfrm>
            <a:off x="923306" y="3768324"/>
            <a:ext cx="2501819" cy="2016718"/>
            <a:chOff x="967123" y="3315404"/>
            <a:chExt cx="2551986" cy="2057157"/>
          </a:xfrm>
        </p:grpSpPr>
        <p:sp>
          <p:nvSpPr>
            <p:cNvPr id="334" name="Rectangle 333"/>
            <p:cNvSpPr/>
            <p:nvPr/>
          </p:nvSpPr>
          <p:spPr>
            <a:xfrm>
              <a:off x="984812" y="3813776"/>
              <a:ext cx="2479439" cy="691375"/>
            </a:xfrm>
            <a:prstGeom prst="rect">
              <a:avLst/>
            </a:prstGeom>
            <a:solidFill>
              <a:srgbClr val="00B0F0"/>
            </a:solidFill>
            <a:ln w="12700" cap="flat" cmpd="sng" algn="ctr">
              <a:noFill/>
              <a:prstDash val="solid"/>
              <a:miter lim="800000"/>
            </a:ln>
            <a:effectLst/>
          </p:spPr>
          <p:txBody>
            <a:bodyPr rtlCol="0" anchor="ctr"/>
            <a:lstStyle/>
            <a:p>
              <a:pPr algn="ctr" defTabSz="896386">
                <a:defRPr/>
              </a:pPr>
              <a:r>
                <a:rPr lang="en-US" sz="2353" b="1" kern="0" dirty="0">
                  <a:solidFill>
                    <a:srgbClr val="FFFFFF"/>
                  </a:solidFill>
                  <a:latin typeface="Segoe UI Light"/>
                </a:rPr>
                <a:t>Azure</a:t>
              </a:r>
              <a:r>
                <a:rPr lang="en-US" sz="2353" kern="0" dirty="0">
                  <a:solidFill>
                    <a:srgbClr val="FFFFFF"/>
                  </a:solidFill>
                  <a:latin typeface="Segoe UI Light"/>
                </a:rPr>
                <a:t> </a:t>
              </a:r>
            </a:p>
          </p:txBody>
        </p:sp>
        <p:sp>
          <p:nvSpPr>
            <p:cNvPr id="335" name="Rectangle 334"/>
            <p:cNvSpPr/>
            <p:nvPr/>
          </p:nvSpPr>
          <p:spPr>
            <a:xfrm>
              <a:off x="984813" y="3315404"/>
              <a:ext cx="1232246" cy="457200"/>
            </a:xfrm>
            <a:prstGeom prst="rect">
              <a:avLst/>
            </a:prstGeom>
            <a:solidFill>
              <a:srgbClr val="00B0F0"/>
            </a:solidFill>
            <a:ln w="12700" cap="flat" cmpd="sng" algn="ctr">
              <a:noFill/>
              <a:prstDash val="solid"/>
              <a:miter lim="800000"/>
            </a:ln>
            <a:effectLst/>
          </p:spPr>
          <p:txBody>
            <a:bodyPr lIns="0" tIns="0" rIns="0" bIns="0" rtlCol="0" anchor="ctr"/>
            <a:lstStyle/>
            <a:p>
              <a:pPr algn="ctr" defTabSz="896386">
                <a:defRPr/>
              </a:pPr>
              <a:r>
                <a:rPr lang="en-US" sz="980" b="1" kern="0" dirty="0">
                  <a:solidFill>
                    <a:srgbClr val="FFFFFF"/>
                  </a:solidFill>
                  <a:latin typeface="Calibri" panose="020F0502020204030204"/>
                </a:rPr>
                <a:t>Windows</a:t>
              </a:r>
            </a:p>
            <a:p>
              <a:pPr algn="ctr" defTabSz="896386">
                <a:defRPr/>
              </a:pPr>
              <a:r>
                <a:rPr lang="en-US" sz="980" b="1" kern="0" dirty="0">
                  <a:solidFill>
                    <a:srgbClr val="FFFFFF"/>
                  </a:solidFill>
                  <a:latin typeface="Calibri" panose="020F0502020204030204"/>
                </a:rPr>
                <a:t>Server</a:t>
              </a:r>
            </a:p>
          </p:txBody>
        </p:sp>
        <p:sp>
          <p:nvSpPr>
            <p:cNvPr id="336" name="Rectangle 335"/>
            <p:cNvSpPr/>
            <p:nvPr/>
          </p:nvSpPr>
          <p:spPr>
            <a:xfrm>
              <a:off x="2265833" y="3315404"/>
              <a:ext cx="1198419" cy="457200"/>
            </a:xfrm>
            <a:prstGeom prst="rect">
              <a:avLst/>
            </a:prstGeom>
            <a:solidFill>
              <a:srgbClr val="00B0F0"/>
            </a:solidFill>
            <a:ln w="12700" cap="flat" cmpd="sng" algn="ctr">
              <a:noFill/>
              <a:prstDash val="solid"/>
              <a:miter lim="800000"/>
            </a:ln>
            <a:effectLst/>
          </p:spPr>
          <p:txBody>
            <a:bodyPr lIns="0" tIns="0" rIns="0" bIns="0" rtlCol="0" anchor="ctr"/>
            <a:lstStyle/>
            <a:p>
              <a:pPr algn="ctr" defTabSz="896386">
                <a:defRPr/>
              </a:pPr>
              <a:r>
                <a:rPr lang="en-US" sz="980" b="1" kern="0" dirty="0">
                  <a:solidFill>
                    <a:srgbClr val="FFFFFF"/>
                  </a:solidFill>
                  <a:latin typeface="Calibri" panose="020F0502020204030204"/>
                </a:rPr>
                <a:t>Linux</a:t>
              </a:r>
            </a:p>
          </p:txBody>
        </p:sp>
        <p:pic>
          <p:nvPicPr>
            <p:cNvPr id="337" name="Picture 336"/>
            <p:cNvPicPr>
              <a:picLocks noChangeAspect="1"/>
            </p:cNvPicPr>
            <p:nvPr/>
          </p:nvPicPr>
          <p:blipFill>
            <a:blip r:embed="rId3">
              <a:duotone>
                <a:prstClr val="black"/>
                <a:schemeClr val="accent2">
                  <a:tint val="45000"/>
                  <a:satMod val="400000"/>
                </a:schemeClr>
              </a:duotone>
            </a:blip>
            <a:stretch>
              <a:fillRect/>
            </a:stretch>
          </p:blipFill>
          <p:spPr>
            <a:xfrm>
              <a:off x="967123" y="4562023"/>
              <a:ext cx="2551986" cy="810538"/>
            </a:xfrm>
            <a:prstGeom prst="rect">
              <a:avLst/>
            </a:prstGeom>
          </p:spPr>
        </p:pic>
      </p:grpSp>
      <p:grpSp>
        <p:nvGrpSpPr>
          <p:cNvPr id="338" name="Group 337"/>
          <p:cNvGrpSpPr/>
          <p:nvPr/>
        </p:nvGrpSpPr>
        <p:grpSpPr>
          <a:xfrm>
            <a:off x="9057537" y="3711992"/>
            <a:ext cx="2501819" cy="2051154"/>
            <a:chOff x="8577887" y="3302049"/>
            <a:chExt cx="2551986" cy="2092284"/>
          </a:xfrm>
        </p:grpSpPr>
        <p:sp>
          <p:nvSpPr>
            <p:cNvPr id="339" name="Rectangle 338"/>
            <p:cNvSpPr/>
            <p:nvPr/>
          </p:nvSpPr>
          <p:spPr>
            <a:xfrm>
              <a:off x="8596359" y="3812695"/>
              <a:ext cx="2479439" cy="691375"/>
            </a:xfrm>
            <a:prstGeom prst="rect">
              <a:avLst/>
            </a:prstGeom>
            <a:solidFill>
              <a:srgbClr val="ED7D31"/>
            </a:solidFill>
            <a:ln w="12700" cap="flat" cmpd="sng" algn="ctr">
              <a:noFill/>
              <a:prstDash val="solid"/>
              <a:miter lim="800000"/>
            </a:ln>
            <a:effectLst/>
          </p:spPr>
          <p:txBody>
            <a:bodyPr rtlCol="0" anchor="ctr"/>
            <a:lstStyle/>
            <a:p>
              <a:pPr algn="ctr" defTabSz="896386">
                <a:defRPr/>
              </a:pPr>
              <a:r>
                <a:rPr lang="en-US" sz="2353" b="1" kern="0" dirty="0">
                  <a:solidFill>
                    <a:srgbClr val="FFFFFF"/>
                  </a:solidFill>
                  <a:latin typeface="Segoe UI Light"/>
                </a:rPr>
                <a:t>Hosted Clouds</a:t>
              </a:r>
            </a:p>
          </p:txBody>
        </p:sp>
        <p:sp>
          <p:nvSpPr>
            <p:cNvPr id="340" name="Rectangle 339"/>
            <p:cNvSpPr/>
            <p:nvPr/>
          </p:nvSpPr>
          <p:spPr>
            <a:xfrm>
              <a:off x="8596360" y="3302049"/>
              <a:ext cx="1227098" cy="457200"/>
            </a:xfrm>
            <a:prstGeom prst="rect">
              <a:avLst/>
            </a:prstGeom>
            <a:solidFill>
              <a:srgbClr val="ED7D31"/>
            </a:solidFill>
            <a:ln w="12700" cap="flat" cmpd="sng" algn="ctr">
              <a:noFill/>
              <a:prstDash val="solid"/>
              <a:miter lim="800000"/>
            </a:ln>
            <a:effectLst/>
          </p:spPr>
          <p:txBody>
            <a:bodyPr lIns="0" tIns="0" rIns="0" bIns="0" rtlCol="0" anchor="ctr"/>
            <a:lstStyle/>
            <a:p>
              <a:pPr algn="ctr" defTabSz="896386">
                <a:defRPr/>
              </a:pPr>
              <a:r>
                <a:rPr lang="en-US" sz="980" b="1" kern="0" dirty="0">
                  <a:solidFill>
                    <a:srgbClr val="FFFFFF"/>
                  </a:solidFill>
                  <a:latin typeface="Calibri" panose="020F0502020204030204"/>
                </a:rPr>
                <a:t>Windows</a:t>
              </a:r>
            </a:p>
            <a:p>
              <a:pPr algn="ctr" defTabSz="896386">
                <a:defRPr/>
              </a:pPr>
              <a:r>
                <a:rPr lang="en-US" sz="980" b="1" kern="0" dirty="0">
                  <a:solidFill>
                    <a:srgbClr val="FFFFFF"/>
                  </a:solidFill>
                  <a:latin typeface="Calibri" panose="020F0502020204030204"/>
                </a:rPr>
                <a:t>Server</a:t>
              </a:r>
            </a:p>
          </p:txBody>
        </p:sp>
        <p:sp>
          <p:nvSpPr>
            <p:cNvPr id="341" name="Rectangle 340"/>
            <p:cNvSpPr/>
            <p:nvPr/>
          </p:nvSpPr>
          <p:spPr>
            <a:xfrm>
              <a:off x="9857729" y="3302049"/>
              <a:ext cx="1218070" cy="457200"/>
            </a:xfrm>
            <a:prstGeom prst="rect">
              <a:avLst/>
            </a:prstGeom>
            <a:solidFill>
              <a:srgbClr val="ED7D31"/>
            </a:solidFill>
            <a:ln w="12700" cap="flat" cmpd="sng" algn="ctr">
              <a:noFill/>
              <a:prstDash val="solid"/>
              <a:miter lim="800000"/>
            </a:ln>
            <a:effectLst/>
          </p:spPr>
          <p:txBody>
            <a:bodyPr lIns="0" tIns="0" rIns="0" bIns="0" rtlCol="0" anchor="ctr"/>
            <a:lstStyle/>
            <a:p>
              <a:pPr algn="ctr" defTabSz="896386">
                <a:defRPr/>
              </a:pPr>
              <a:r>
                <a:rPr lang="en-US" sz="980" b="1" kern="0" dirty="0">
                  <a:solidFill>
                    <a:srgbClr val="FFFFFF"/>
                  </a:solidFill>
                  <a:latin typeface="Calibri" panose="020F0502020204030204"/>
                </a:rPr>
                <a:t>Linux</a:t>
              </a:r>
            </a:p>
          </p:txBody>
        </p:sp>
        <p:pic>
          <p:nvPicPr>
            <p:cNvPr id="342" name="Picture 341"/>
            <p:cNvPicPr>
              <a:picLocks noChangeAspect="1"/>
            </p:cNvPicPr>
            <p:nvPr/>
          </p:nvPicPr>
          <p:blipFill>
            <a:blip r:embed="rId3">
              <a:duotone>
                <a:prstClr val="black"/>
                <a:schemeClr val="accent2">
                  <a:tint val="45000"/>
                  <a:satMod val="400000"/>
                </a:schemeClr>
              </a:duotone>
            </a:blip>
            <a:stretch>
              <a:fillRect/>
            </a:stretch>
          </p:blipFill>
          <p:spPr>
            <a:xfrm>
              <a:off x="8577887" y="4583795"/>
              <a:ext cx="2551986" cy="810538"/>
            </a:xfrm>
            <a:prstGeom prst="rect">
              <a:avLst/>
            </a:prstGeom>
          </p:spPr>
        </p:pic>
      </p:grpSp>
      <p:sp>
        <p:nvSpPr>
          <p:cNvPr id="343" name="Rectangle 342"/>
          <p:cNvSpPr/>
          <p:nvPr/>
        </p:nvSpPr>
        <p:spPr>
          <a:xfrm>
            <a:off x="689648" y="2240281"/>
            <a:ext cx="10884543" cy="1024642"/>
          </a:xfrm>
          <a:prstGeom prst="rect">
            <a:avLst/>
          </a:prstGeom>
          <a:solidFill>
            <a:srgbClr val="662E93"/>
          </a:solidFill>
          <a:ln w="12700" cap="flat" cmpd="sng" algn="ctr">
            <a:noFill/>
            <a:prstDash val="solid"/>
            <a:miter lim="800000"/>
          </a:ln>
          <a:effectLst/>
        </p:spPr>
        <p:txBody>
          <a:bodyPr rtlCol="0" anchor="ctr"/>
          <a:lstStyle/>
          <a:p>
            <a:pPr algn="ctr" defTabSz="896386">
              <a:defRPr/>
            </a:pPr>
            <a:endParaRPr lang="en-US" sz="1765" b="1" kern="0" dirty="0">
              <a:solidFill>
                <a:srgbClr val="FFFFFF"/>
              </a:solidFill>
              <a:latin typeface="Calibri" panose="020F0502020204030204"/>
            </a:endParaRPr>
          </a:p>
        </p:txBody>
      </p:sp>
      <p:sp>
        <p:nvSpPr>
          <p:cNvPr id="344" name="TextBox 343"/>
          <p:cNvSpPr txBox="1"/>
          <p:nvPr/>
        </p:nvSpPr>
        <p:spPr>
          <a:xfrm>
            <a:off x="5159097" y="2234756"/>
            <a:ext cx="2271728" cy="512935"/>
          </a:xfrm>
          <a:prstGeom prst="rect">
            <a:avLst/>
          </a:prstGeom>
          <a:noFill/>
        </p:spPr>
        <p:txBody>
          <a:bodyPr wrap="square" rtlCol="0">
            <a:spAutoFit/>
          </a:bodyPr>
          <a:lstStyle/>
          <a:p>
            <a:pPr defTabSz="896386">
              <a:defRPr/>
            </a:pPr>
            <a:r>
              <a:rPr lang="en-US" sz="2745" b="1" kern="0" dirty="0">
                <a:solidFill>
                  <a:srgbClr val="FFFFFF"/>
                </a:solidFill>
                <a:latin typeface="Segoe UI Light"/>
              </a:rPr>
              <a:t>Service Fabric</a:t>
            </a:r>
          </a:p>
        </p:txBody>
      </p:sp>
      <p:grpSp>
        <p:nvGrpSpPr>
          <p:cNvPr id="345" name="Group 344"/>
          <p:cNvGrpSpPr/>
          <p:nvPr/>
        </p:nvGrpSpPr>
        <p:grpSpPr>
          <a:xfrm>
            <a:off x="3500317" y="3619566"/>
            <a:ext cx="4761422" cy="2765376"/>
            <a:chOff x="3286810" y="5312167"/>
            <a:chExt cx="4856898" cy="2820828"/>
          </a:xfrm>
        </p:grpSpPr>
        <p:pic>
          <p:nvPicPr>
            <p:cNvPr id="346" name="Picture 345"/>
            <p:cNvPicPr>
              <a:picLocks noChangeAspect="1"/>
            </p:cNvPicPr>
            <p:nvPr/>
          </p:nvPicPr>
          <p:blipFill>
            <a:blip r:embed="rId4"/>
            <a:stretch>
              <a:fillRect/>
            </a:stretch>
          </p:blipFill>
          <p:spPr>
            <a:xfrm>
              <a:off x="3286810" y="5312167"/>
              <a:ext cx="4856898" cy="2820828"/>
            </a:xfrm>
            <a:prstGeom prst="rect">
              <a:avLst/>
            </a:prstGeom>
          </p:spPr>
        </p:pic>
        <p:grpSp>
          <p:nvGrpSpPr>
            <p:cNvPr id="347" name="Group 346"/>
            <p:cNvGrpSpPr/>
            <p:nvPr/>
          </p:nvGrpSpPr>
          <p:grpSpPr>
            <a:xfrm>
              <a:off x="4864258" y="5403511"/>
              <a:ext cx="2479440" cy="1186831"/>
              <a:chOff x="4962229" y="5403511"/>
              <a:chExt cx="2479440" cy="1186831"/>
            </a:xfrm>
          </p:grpSpPr>
          <p:sp>
            <p:nvSpPr>
              <p:cNvPr id="348" name="Rectangle 347"/>
              <p:cNvSpPr/>
              <p:nvPr/>
            </p:nvSpPr>
            <p:spPr>
              <a:xfrm>
                <a:off x="4962229" y="5898967"/>
                <a:ext cx="2479439" cy="691375"/>
              </a:xfrm>
              <a:prstGeom prst="rect">
                <a:avLst/>
              </a:prstGeom>
              <a:solidFill>
                <a:srgbClr val="00B050"/>
              </a:solidFill>
              <a:ln w="12700" cap="flat" cmpd="sng" algn="ctr">
                <a:noFill/>
                <a:prstDash val="solid"/>
                <a:miter lim="800000"/>
              </a:ln>
              <a:effectLst/>
            </p:spPr>
            <p:txBody>
              <a:bodyPr rtlCol="0" anchor="ctr"/>
              <a:lstStyle/>
              <a:p>
                <a:pPr algn="ctr" defTabSz="896386">
                  <a:defRPr/>
                </a:pPr>
                <a:r>
                  <a:rPr lang="en-US" sz="2353" b="1" kern="0" dirty="0">
                    <a:solidFill>
                      <a:srgbClr val="FFFFFF"/>
                    </a:solidFill>
                    <a:latin typeface="Segoe UI Light"/>
                  </a:rPr>
                  <a:t>Private Clouds</a:t>
                </a:r>
                <a:endParaRPr lang="en-US" sz="1372" kern="0" dirty="0">
                  <a:solidFill>
                    <a:srgbClr val="FFFFFF"/>
                  </a:solidFill>
                  <a:latin typeface="Segoe UI Light"/>
                </a:endParaRPr>
              </a:p>
            </p:txBody>
          </p:sp>
          <p:sp>
            <p:nvSpPr>
              <p:cNvPr id="349" name="Rectangle 348"/>
              <p:cNvSpPr/>
              <p:nvPr/>
            </p:nvSpPr>
            <p:spPr>
              <a:xfrm>
                <a:off x="4962230" y="5403511"/>
                <a:ext cx="1222090" cy="457200"/>
              </a:xfrm>
              <a:prstGeom prst="rect">
                <a:avLst/>
              </a:prstGeom>
              <a:solidFill>
                <a:srgbClr val="00B050"/>
              </a:solidFill>
              <a:ln w="12700" cap="flat" cmpd="sng" algn="ctr">
                <a:noFill/>
                <a:prstDash val="solid"/>
                <a:miter lim="800000"/>
              </a:ln>
              <a:effectLst/>
            </p:spPr>
            <p:txBody>
              <a:bodyPr lIns="0" tIns="0" rIns="0" bIns="0" rtlCol="0" anchor="ctr"/>
              <a:lstStyle/>
              <a:p>
                <a:pPr algn="ctr" defTabSz="896386">
                  <a:defRPr/>
                </a:pPr>
                <a:r>
                  <a:rPr lang="en-US" sz="980" b="1" kern="0" dirty="0">
                    <a:solidFill>
                      <a:srgbClr val="FFFFFF"/>
                    </a:solidFill>
                    <a:latin typeface="Calibri" panose="020F0502020204030204"/>
                  </a:rPr>
                  <a:t>Windows</a:t>
                </a:r>
              </a:p>
              <a:p>
                <a:pPr algn="ctr" defTabSz="896386">
                  <a:defRPr/>
                </a:pPr>
                <a:r>
                  <a:rPr lang="en-US" sz="980" b="1" kern="0" dirty="0">
                    <a:solidFill>
                      <a:srgbClr val="FFFFFF"/>
                    </a:solidFill>
                    <a:latin typeface="Calibri" panose="020F0502020204030204"/>
                  </a:rPr>
                  <a:t>Server</a:t>
                </a:r>
              </a:p>
            </p:txBody>
          </p:sp>
          <p:sp>
            <p:nvSpPr>
              <p:cNvPr id="350" name="Rectangle 349"/>
              <p:cNvSpPr/>
              <p:nvPr/>
            </p:nvSpPr>
            <p:spPr>
              <a:xfrm>
                <a:off x="6228297" y="5403511"/>
                <a:ext cx="1213372" cy="457200"/>
              </a:xfrm>
              <a:prstGeom prst="rect">
                <a:avLst/>
              </a:prstGeom>
              <a:solidFill>
                <a:srgbClr val="00B050"/>
              </a:solidFill>
              <a:ln w="12700" cap="flat" cmpd="sng" algn="ctr">
                <a:noFill/>
                <a:prstDash val="solid"/>
                <a:miter lim="800000"/>
              </a:ln>
              <a:effectLst/>
            </p:spPr>
            <p:txBody>
              <a:bodyPr lIns="0" tIns="0" rIns="0" bIns="0" rtlCol="0" anchor="ctr"/>
              <a:lstStyle/>
              <a:p>
                <a:pPr algn="ctr" defTabSz="896386">
                  <a:defRPr/>
                </a:pPr>
                <a:r>
                  <a:rPr lang="en-US" sz="980" b="1" kern="0" dirty="0">
                    <a:solidFill>
                      <a:srgbClr val="FFFFFF"/>
                    </a:solidFill>
                    <a:latin typeface="Calibri" panose="020F0502020204030204"/>
                  </a:rPr>
                  <a:t>Linux</a:t>
                </a:r>
              </a:p>
            </p:txBody>
          </p:sp>
        </p:grpSp>
      </p:grpSp>
      <p:sp>
        <p:nvSpPr>
          <p:cNvPr id="351" name="TextBox 350"/>
          <p:cNvSpPr txBox="1"/>
          <p:nvPr/>
        </p:nvSpPr>
        <p:spPr>
          <a:xfrm>
            <a:off x="772054" y="2355431"/>
            <a:ext cx="1204105" cy="271554"/>
          </a:xfrm>
          <a:prstGeom prst="rect">
            <a:avLst/>
          </a:prstGeom>
          <a:noFill/>
        </p:spPr>
        <p:txBody>
          <a:bodyPr wrap="square" rtlCol="0">
            <a:spAutoFit/>
          </a:bodyPr>
          <a:lstStyle/>
          <a:p>
            <a:pPr defTabSz="896386">
              <a:defRPr/>
            </a:pPr>
            <a:r>
              <a:rPr lang="en-US" sz="1176" b="1" kern="0" dirty="0">
                <a:solidFill>
                  <a:srgbClr val="FFFFFF"/>
                </a:solidFill>
                <a:latin typeface="Segoe UI Light"/>
              </a:rPr>
              <a:t>High Availability</a:t>
            </a:r>
          </a:p>
        </p:txBody>
      </p:sp>
      <p:sp>
        <p:nvSpPr>
          <p:cNvPr id="352" name="TextBox 351"/>
          <p:cNvSpPr txBox="1"/>
          <p:nvPr/>
        </p:nvSpPr>
        <p:spPr>
          <a:xfrm>
            <a:off x="2196486" y="2955200"/>
            <a:ext cx="1160098" cy="271554"/>
          </a:xfrm>
          <a:prstGeom prst="rect">
            <a:avLst/>
          </a:prstGeom>
          <a:noFill/>
        </p:spPr>
        <p:txBody>
          <a:bodyPr wrap="square" rtlCol="0">
            <a:spAutoFit/>
          </a:bodyPr>
          <a:lstStyle/>
          <a:p>
            <a:pPr defTabSz="896386">
              <a:defRPr/>
            </a:pPr>
            <a:r>
              <a:rPr lang="en-US" sz="1176" b="1" kern="0" dirty="0">
                <a:solidFill>
                  <a:srgbClr val="FFFFFF"/>
                </a:solidFill>
                <a:latin typeface="Segoe UI Light"/>
              </a:rPr>
              <a:t>Hyper-Scale</a:t>
            </a:r>
          </a:p>
        </p:txBody>
      </p:sp>
      <p:sp>
        <p:nvSpPr>
          <p:cNvPr id="353" name="TextBox 352"/>
          <p:cNvSpPr txBox="1"/>
          <p:nvPr/>
        </p:nvSpPr>
        <p:spPr>
          <a:xfrm>
            <a:off x="2148671" y="2391097"/>
            <a:ext cx="1376294" cy="271554"/>
          </a:xfrm>
          <a:prstGeom prst="rect">
            <a:avLst/>
          </a:prstGeom>
          <a:noFill/>
        </p:spPr>
        <p:txBody>
          <a:bodyPr wrap="square" rtlCol="0">
            <a:spAutoFit/>
          </a:bodyPr>
          <a:lstStyle/>
          <a:p>
            <a:pPr defTabSz="896386">
              <a:defRPr/>
            </a:pPr>
            <a:r>
              <a:rPr lang="en-US" sz="1176" b="1" kern="0" dirty="0">
                <a:solidFill>
                  <a:srgbClr val="FFFFFF"/>
                </a:solidFill>
                <a:latin typeface="Segoe UI Light"/>
              </a:rPr>
              <a:t>Hybrid Operations</a:t>
            </a:r>
          </a:p>
        </p:txBody>
      </p:sp>
      <p:sp>
        <p:nvSpPr>
          <p:cNvPr id="354" name="TextBox 353"/>
          <p:cNvSpPr txBox="1"/>
          <p:nvPr/>
        </p:nvSpPr>
        <p:spPr>
          <a:xfrm>
            <a:off x="2698037" y="2697187"/>
            <a:ext cx="1053656" cy="271554"/>
          </a:xfrm>
          <a:prstGeom prst="rect">
            <a:avLst/>
          </a:prstGeom>
          <a:noFill/>
        </p:spPr>
        <p:txBody>
          <a:bodyPr wrap="square" rtlCol="0">
            <a:spAutoFit/>
          </a:bodyPr>
          <a:lstStyle/>
          <a:p>
            <a:pPr defTabSz="896386">
              <a:defRPr/>
            </a:pPr>
            <a:r>
              <a:rPr lang="en-US" sz="1176" b="1" kern="0" dirty="0">
                <a:solidFill>
                  <a:srgbClr val="FFFFFF"/>
                </a:solidFill>
                <a:latin typeface="Segoe UI Light"/>
              </a:rPr>
              <a:t>High Density</a:t>
            </a:r>
          </a:p>
        </p:txBody>
      </p:sp>
      <p:sp>
        <p:nvSpPr>
          <p:cNvPr id="355" name="TextBox 354"/>
          <p:cNvSpPr txBox="1"/>
          <p:nvPr/>
        </p:nvSpPr>
        <p:spPr>
          <a:xfrm>
            <a:off x="4061559" y="2654925"/>
            <a:ext cx="1312906" cy="271554"/>
          </a:xfrm>
          <a:prstGeom prst="rect">
            <a:avLst/>
          </a:prstGeom>
          <a:noFill/>
        </p:spPr>
        <p:txBody>
          <a:bodyPr wrap="square" rtlCol="0">
            <a:spAutoFit/>
          </a:bodyPr>
          <a:lstStyle/>
          <a:p>
            <a:pPr defTabSz="896386">
              <a:defRPr/>
            </a:pPr>
            <a:r>
              <a:rPr lang="en-US" sz="1176" b="1" kern="0" dirty="0">
                <a:solidFill>
                  <a:srgbClr val="FFFFFF"/>
                </a:solidFill>
                <a:latin typeface="Segoe UI Light"/>
              </a:rPr>
              <a:t>Rolling Upgrades</a:t>
            </a:r>
          </a:p>
        </p:txBody>
      </p:sp>
      <p:sp>
        <p:nvSpPr>
          <p:cNvPr id="356" name="TextBox 355"/>
          <p:cNvSpPr txBox="1"/>
          <p:nvPr/>
        </p:nvSpPr>
        <p:spPr>
          <a:xfrm>
            <a:off x="5397427" y="2914885"/>
            <a:ext cx="1312906" cy="271554"/>
          </a:xfrm>
          <a:prstGeom prst="rect">
            <a:avLst/>
          </a:prstGeom>
          <a:noFill/>
        </p:spPr>
        <p:txBody>
          <a:bodyPr wrap="square" rtlCol="0">
            <a:spAutoFit/>
          </a:bodyPr>
          <a:lstStyle/>
          <a:p>
            <a:pPr defTabSz="896386">
              <a:defRPr/>
            </a:pPr>
            <a:r>
              <a:rPr lang="en-US" sz="1176" b="1" kern="0" dirty="0">
                <a:solidFill>
                  <a:srgbClr val="FFFFFF"/>
                </a:solidFill>
                <a:latin typeface="Segoe UI Light"/>
              </a:rPr>
              <a:t>Stateful services</a:t>
            </a:r>
          </a:p>
        </p:txBody>
      </p:sp>
      <p:sp>
        <p:nvSpPr>
          <p:cNvPr id="357" name="TextBox 356"/>
          <p:cNvSpPr txBox="1"/>
          <p:nvPr/>
        </p:nvSpPr>
        <p:spPr>
          <a:xfrm>
            <a:off x="5890209" y="2685362"/>
            <a:ext cx="1312906" cy="271554"/>
          </a:xfrm>
          <a:prstGeom prst="rect">
            <a:avLst/>
          </a:prstGeom>
          <a:noFill/>
        </p:spPr>
        <p:txBody>
          <a:bodyPr wrap="square" rtlCol="0">
            <a:spAutoFit/>
          </a:bodyPr>
          <a:lstStyle/>
          <a:p>
            <a:pPr defTabSz="896386">
              <a:defRPr/>
            </a:pPr>
            <a:r>
              <a:rPr lang="en-US" sz="1176" b="1" kern="0" dirty="0">
                <a:solidFill>
                  <a:srgbClr val="FFFFFF"/>
                </a:solidFill>
                <a:latin typeface="Segoe UI Light"/>
              </a:rPr>
              <a:t>Low Latency</a:t>
            </a:r>
          </a:p>
        </p:txBody>
      </p:sp>
      <p:sp>
        <p:nvSpPr>
          <p:cNvPr id="358" name="TextBox 357"/>
          <p:cNvSpPr txBox="1"/>
          <p:nvPr/>
        </p:nvSpPr>
        <p:spPr>
          <a:xfrm>
            <a:off x="7646239" y="2779180"/>
            <a:ext cx="1312906" cy="452590"/>
          </a:xfrm>
          <a:prstGeom prst="rect">
            <a:avLst/>
          </a:prstGeom>
          <a:noFill/>
        </p:spPr>
        <p:txBody>
          <a:bodyPr wrap="square" rtlCol="0">
            <a:spAutoFit/>
          </a:bodyPr>
          <a:lstStyle/>
          <a:p>
            <a:pPr algn="ctr" defTabSz="896386">
              <a:defRPr/>
            </a:pPr>
            <a:r>
              <a:rPr lang="en-US" sz="1176" b="1" kern="0" dirty="0">
                <a:solidFill>
                  <a:srgbClr val="FFFFFF"/>
                </a:solidFill>
                <a:latin typeface="Segoe UI Light"/>
              </a:rPr>
              <a:t>Fast startup &amp; shutdown</a:t>
            </a:r>
          </a:p>
        </p:txBody>
      </p:sp>
      <p:sp>
        <p:nvSpPr>
          <p:cNvPr id="359" name="TextBox 358"/>
          <p:cNvSpPr txBox="1"/>
          <p:nvPr/>
        </p:nvSpPr>
        <p:spPr>
          <a:xfrm>
            <a:off x="8581450" y="2273390"/>
            <a:ext cx="1707687" cy="452590"/>
          </a:xfrm>
          <a:prstGeom prst="rect">
            <a:avLst/>
          </a:prstGeom>
          <a:noFill/>
        </p:spPr>
        <p:txBody>
          <a:bodyPr wrap="square" rtlCol="0">
            <a:spAutoFit/>
          </a:bodyPr>
          <a:lstStyle/>
          <a:p>
            <a:pPr defTabSz="896386">
              <a:defRPr/>
            </a:pPr>
            <a:r>
              <a:rPr lang="en-US" sz="1176" b="1" kern="0" dirty="0">
                <a:solidFill>
                  <a:srgbClr val="FFFFFF"/>
                </a:solidFill>
                <a:latin typeface="Segoe UI Light"/>
              </a:rPr>
              <a:t>Container Orchestration &amp; lifecycle management</a:t>
            </a:r>
          </a:p>
        </p:txBody>
      </p:sp>
      <p:sp>
        <p:nvSpPr>
          <p:cNvPr id="360" name="TextBox 359"/>
          <p:cNvSpPr txBox="1"/>
          <p:nvPr/>
        </p:nvSpPr>
        <p:spPr>
          <a:xfrm>
            <a:off x="10032325" y="2735887"/>
            <a:ext cx="1526624" cy="454227"/>
          </a:xfrm>
          <a:prstGeom prst="rect">
            <a:avLst/>
          </a:prstGeom>
          <a:noFill/>
        </p:spPr>
        <p:txBody>
          <a:bodyPr wrap="square" rtlCol="0">
            <a:spAutoFit/>
          </a:bodyPr>
          <a:lstStyle/>
          <a:p>
            <a:pPr algn="ctr" defTabSz="896386">
              <a:defRPr/>
            </a:pPr>
            <a:r>
              <a:rPr lang="en-US" sz="1176" b="1" kern="0" dirty="0">
                <a:solidFill>
                  <a:srgbClr val="FFFFFF"/>
                </a:solidFill>
                <a:latin typeface="Segoe UI Light"/>
              </a:rPr>
              <a:t>Replication &amp; Failover</a:t>
            </a:r>
          </a:p>
        </p:txBody>
      </p:sp>
      <p:sp>
        <p:nvSpPr>
          <p:cNvPr id="361" name="TextBox 360"/>
          <p:cNvSpPr txBox="1"/>
          <p:nvPr/>
        </p:nvSpPr>
        <p:spPr>
          <a:xfrm>
            <a:off x="846315" y="2618151"/>
            <a:ext cx="1160098" cy="633625"/>
          </a:xfrm>
          <a:prstGeom prst="rect">
            <a:avLst/>
          </a:prstGeom>
          <a:noFill/>
        </p:spPr>
        <p:txBody>
          <a:bodyPr wrap="square" rtlCol="0">
            <a:spAutoFit/>
          </a:bodyPr>
          <a:lstStyle/>
          <a:p>
            <a:pPr algn="ctr" defTabSz="896386">
              <a:defRPr/>
            </a:pPr>
            <a:r>
              <a:rPr lang="en-US" sz="1176" b="1" kern="0" dirty="0">
                <a:solidFill>
                  <a:srgbClr val="FFFFFF"/>
                </a:solidFill>
                <a:latin typeface="Segoe UI Light"/>
              </a:rPr>
              <a:t>Simple programming models</a:t>
            </a:r>
          </a:p>
        </p:txBody>
      </p:sp>
      <p:sp>
        <p:nvSpPr>
          <p:cNvPr id="362" name="TextBox 361"/>
          <p:cNvSpPr txBox="1"/>
          <p:nvPr/>
        </p:nvSpPr>
        <p:spPr>
          <a:xfrm>
            <a:off x="8959146" y="2839733"/>
            <a:ext cx="1312906" cy="271554"/>
          </a:xfrm>
          <a:prstGeom prst="rect">
            <a:avLst/>
          </a:prstGeom>
          <a:noFill/>
        </p:spPr>
        <p:txBody>
          <a:bodyPr wrap="square" rtlCol="0">
            <a:spAutoFit/>
          </a:bodyPr>
          <a:lstStyle/>
          <a:p>
            <a:pPr defTabSz="896386">
              <a:defRPr/>
            </a:pPr>
            <a:r>
              <a:rPr lang="en-US" sz="1176" b="1" kern="0" dirty="0">
                <a:solidFill>
                  <a:srgbClr val="FFFFFF"/>
                </a:solidFill>
                <a:latin typeface="Segoe UI Light"/>
              </a:rPr>
              <a:t>Load balancing</a:t>
            </a:r>
          </a:p>
        </p:txBody>
      </p:sp>
      <p:sp>
        <p:nvSpPr>
          <p:cNvPr id="363" name="TextBox 362"/>
          <p:cNvSpPr txBox="1"/>
          <p:nvPr/>
        </p:nvSpPr>
        <p:spPr>
          <a:xfrm>
            <a:off x="10397063" y="2389688"/>
            <a:ext cx="1376294" cy="271554"/>
          </a:xfrm>
          <a:prstGeom prst="rect">
            <a:avLst/>
          </a:prstGeom>
          <a:noFill/>
        </p:spPr>
        <p:txBody>
          <a:bodyPr wrap="square" rtlCol="0">
            <a:spAutoFit/>
          </a:bodyPr>
          <a:lstStyle/>
          <a:p>
            <a:pPr defTabSz="896386">
              <a:defRPr/>
            </a:pPr>
            <a:r>
              <a:rPr lang="en-US" sz="1176" b="1" kern="0" dirty="0">
                <a:solidFill>
                  <a:srgbClr val="FFFFFF"/>
                </a:solidFill>
                <a:latin typeface="Segoe UI Light"/>
              </a:rPr>
              <a:t>Self-healing</a:t>
            </a:r>
          </a:p>
        </p:txBody>
      </p:sp>
      <p:sp>
        <p:nvSpPr>
          <p:cNvPr id="364" name="TextBox 363"/>
          <p:cNvSpPr txBox="1"/>
          <p:nvPr/>
        </p:nvSpPr>
        <p:spPr>
          <a:xfrm>
            <a:off x="3652076" y="2352527"/>
            <a:ext cx="1332950" cy="271554"/>
          </a:xfrm>
          <a:prstGeom prst="rect">
            <a:avLst/>
          </a:prstGeom>
          <a:noFill/>
        </p:spPr>
        <p:txBody>
          <a:bodyPr wrap="square" rtlCol="0">
            <a:spAutoFit/>
          </a:bodyPr>
          <a:lstStyle/>
          <a:p>
            <a:pPr defTabSz="896386">
              <a:defRPr/>
            </a:pPr>
            <a:r>
              <a:rPr lang="en-US" sz="1176" b="1" kern="0" dirty="0">
                <a:solidFill>
                  <a:srgbClr val="FFFFFF"/>
                </a:solidFill>
                <a:latin typeface="Segoe UI Light"/>
              </a:rPr>
              <a:t>Data Partitioning</a:t>
            </a:r>
          </a:p>
        </p:txBody>
      </p:sp>
      <p:sp>
        <p:nvSpPr>
          <p:cNvPr id="365" name="TextBox 364"/>
          <p:cNvSpPr txBox="1"/>
          <p:nvPr/>
        </p:nvSpPr>
        <p:spPr>
          <a:xfrm>
            <a:off x="3706349" y="2960730"/>
            <a:ext cx="1508221" cy="271554"/>
          </a:xfrm>
          <a:prstGeom prst="rect">
            <a:avLst/>
          </a:prstGeom>
          <a:noFill/>
        </p:spPr>
        <p:txBody>
          <a:bodyPr wrap="square" rtlCol="0">
            <a:spAutoFit/>
          </a:bodyPr>
          <a:lstStyle/>
          <a:p>
            <a:pPr defTabSz="896386">
              <a:defRPr/>
            </a:pPr>
            <a:r>
              <a:rPr lang="en-US" sz="1176" b="1" kern="0" dirty="0">
                <a:solidFill>
                  <a:srgbClr val="FFFFFF"/>
                </a:solidFill>
                <a:latin typeface="Segoe UI Light"/>
              </a:rPr>
              <a:t>Automated Rollback</a:t>
            </a:r>
          </a:p>
        </p:txBody>
      </p:sp>
      <p:sp>
        <p:nvSpPr>
          <p:cNvPr id="366" name="TextBox 365"/>
          <p:cNvSpPr txBox="1"/>
          <p:nvPr/>
        </p:nvSpPr>
        <p:spPr>
          <a:xfrm>
            <a:off x="7381765" y="2292875"/>
            <a:ext cx="1312906" cy="454227"/>
          </a:xfrm>
          <a:prstGeom prst="rect">
            <a:avLst/>
          </a:prstGeom>
          <a:noFill/>
        </p:spPr>
        <p:txBody>
          <a:bodyPr wrap="square" rtlCol="0">
            <a:spAutoFit/>
          </a:bodyPr>
          <a:lstStyle/>
          <a:p>
            <a:pPr algn="ctr" defTabSz="896386">
              <a:defRPr/>
            </a:pPr>
            <a:r>
              <a:rPr lang="en-US" sz="1176" b="1" kern="0" dirty="0">
                <a:solidFill>
                  <a:srgbClr val="FFFFFF"/>
                </a:solidFill>
                <a:latin typeface="Segoe UI Light"/>
              </a:rPr>
              <a:t>Health Monitoring</a:t>
            </a:r>
          </a:p>
        </p:txBody>
      </p:sp>
      <p:sp>
        <p:nvSpPr>
          <p:cNvPr id="367" name="TextBox 366"/>
          <p:cNvSpPr txBox="1"/>
          <p:nvPr/>
        </p:nvSpPr>
        <p:spPr>
          <a:xfrm>
            <a:off x="6901142" y="2697187"/>
            <a:ext cx="1332950" cy="452590"/>
          </a:xfrm>
          <a:prstGeom prst="rect">
            <a:avLst/>
          </a:prstGeom>
          <a:noFill/>
        </p:spPr>
        <p:txBody>
          <a:bodyPr wrap="square" rtlCol="0">
            <a:spAutoFit/>
          </a:bodyPr>
          <a:lstStyle/>
          <a:p>
            <a:pPr defTabSz="896386">
              <a:defRPr/>
            </a:pPr>
            <a:r>
              <a:rPr lang="en-US" sz="1176" b="1" kern="0" dirty="0">
                <a:solidFill>
                  <a:srgbClr val="FFFFFF"/>
                </a:solidFill>
                <a:latin typeface="Segoe UI Light"/>
              </a:rPr>
              <a:t>Placement Constraints</a:t>
            </a:r>
          </a:p>
        </p:txBody>
      </p:sp>
    </p:spTree>
    <p:extLst>
      <p:ext uri="{BB962C8B-B14F-4D97-AF65-F5344CB8AC3E}">
        <p14:creationId xmlns:p14="http://schemas.microsoft.com/office/powerpoint/2010/main" val="287480912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Service Fabric Overview</a:t>
            </a:r>
          </a:p>
        </p:txBody>
      </p:sp>
      <p:sp>
        <p:nvSpPr>
          <p:cNvPr id="6" name="Text Placeholder 5"/>
          <p:cNvSpPr>
            <a:spLocks noGrp="1"/>
          </p:cNvSpPr>
          <p:nvPr>
            <p:ph type="body" sz="quarter" idx="10"/>
          </p:nvPr>
        </p:nvSpPr>
        <p:spPr>
          <a:xfrm>
            <a:off x="269241" y="1189175"/>
            <a:ext cx="5378548" cy="2714589"/>
          </a:xfrm>
        </p:spPr>
        <p:txBody>
          <a:bodyPr/>
          <a:lstStyle/>
          <a:p>
            <a:r>
              <a:rPr lang="en-US" sz="3600" dirty="0"/>
              <a:t>Service types</a:t>
            </a:r>
          </a:p>
          <a:p>
            <a:pPr lvl="1"/>
            <a:r>
              <a:rPr lang="en-US" sz="2400" dirty="0"/>
              <a:t>Reliable Services</a:t>
            </a:r>
          </a:p>
          <a:p>
            <a:pPr lvl="2"/>
            <a:r>
              <a:rPr lang="en-US" sz="2400" dirty="0" err="1"/>
              <a:t>Stateful</a:t>
            </a:r>
            <a:r>
              <a:rPr lang="en-US" sz="2400" dirty="0"/>
              <a:t> Service</a:t>
            </a:r>
          </a:p>
          <a:p>
            <a:pPr lvl="2"/>
            <a:r>
              <a:rPr lang="en-US" sz="2400" dirty="0"/>
              <a:t>Stateless Service</a:t>
            </a:r>
          </a:p>
          <a:p>
            <a:pPr lvl="1"/>
            <a:r>
              <a:rPr lang="en-US" sz="2400" dirty="0"/>
              <a:t>Reliable Actors</a:t>
            </a:r>
          </a:p>
          <a:p>
            <a:pPr lvl="1"/>
            <a:endParaRPr lang="en-US" sz="2400" dirty="0"/>
          </a:p>
        </p:txBody>
      </p:sp>
      <p:sp>
        <p:nvSpPr>
          <p:cNvPr id="2" name="Text Placeholder 1"/>
          <p:cNvSpPr>
            <a:spLocks noGrp="1"/>
          </p:cNvSpPr>
          <p:nvPr>
            <p:ph type="body" sz="quarter" idx="11"/>
          </p:nvPr>
        </p:nvSpPr>
        <p:spPr>
          <a:xfrm>
            <a:off x="6544214" y="1189175"/>
            <a:ext cx="5378548" cy="3699474"/>
          </a:xfrm>
        </p:spPr>
        <p:txBody>
          <a:bodyPr/>
          <a:lstStyle/>
          <a:p>
            <a:r>
              <a:rPr lang="en-US" sz="3600"/>
              <a:t>Reliable collections</a:t>
            </a:r>
          </a:p>
          <a:p>
            <a:pPr lvl="1"/>
            <a:r>
              <a:rPr lang="en-US" sz="2400"/>
              <a:t>Provide state for a stateful service</a:t>
            </a:r>
          </a:p>
          <a:p>
            <a:pPr lvl="1"/>
            <a:r>
              <a:rPr lang="en-US" sz="2400"/>
              <a:t>Partitioned across stateful reliable service instances</a:t>
            </a:r>
          </a:p>
          <a:p>
            <a:pPr lvl="1"/>
            <a:r>
              <a:rPr lang="en-US" sz="2400"/>
              <a:t>Two types</a:t>
            </a:r>
          </a:p>
          <a:p>
            <a:pPr lvl="2"/>
            <a:r>
              <a:rPr lang="en-US" sz="2400"/>
              <a:t>Reliable Dictionaries</a:t>
            </a:r>
          </a:p>
          <a:p>
            <a:pPr lvl="2"/>
            <a:r>
              <a:rPr lang="en-US" sz="2400"/>
              <a:t>Reliable Queues</a:t>
            </a:r>
          </a:p>
          <a:p>
            <a:endParaRPr lang="en-US" sz="3600" dirty="0"/>
          </a:p>
        </p:txBody>
      </p:sp>
      <p:pic>
        <p:nvPicPr>
          <p:cNvPr id="5" name="Picture 4"/>
          <p:cNvPicPr>
            <a:picLocks noChangeAspect="1"/>
          </p:cNvPicPr>
          <p:nvPr/>
        </p:nvPicPr>
        <p:blipFill>
          <a:blip r:embed="rId3"/>
          <a:stretch>
            <a:fillRect/>
          </a:stretch>
        </p:blipFill>
        <p:spPr>
          <a:xfrm>
            <a:off x="9233488" y="3877213"/>
            <a:ext cx="2689275" cy="2689275"/>
          </a:xfrm>
          <a:prstGeom prst="rect">
            <a:avLst/>
          </a:prstGeom>
          <a:solidFill>
            <a:srgbClr val="F8F8F8"/>
          </a:solidFill>
        </p:spPr>
      </p:pic>
    </p:spTree>
    <p:extLst>
      <p:ext uri="{BB962C8B-B14F-4D97-AF65-F5344CB8AC3E}">
        <p14:creationId xmlns:p14="http://schemas.microsoft.com/office/powerpoint/2010/main" val="1729869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233488" y="3877213"/>
            <a:ext cx="2689275" cy="2689275"/>
          </a:xfrm>
          <a:prstGeom prst="rect">
            <a:avLst/>
          </a:prstGeom>
          <a:solidFill>
            <a:srgbClr val="F8F8F8"/>
          </a:solidFill>
        </p:spPr>
      </p:pic>
      <p:sp>
        <p:nvSpPr>
          <p:cNvPr id="17" name="Title 16"/>
          <p:cNvSpPr>
            <a:spLocks noGrp="1"/>
          </p:cNvSpPr>
          <p:nvPr>
            <p:ph type="title"/>
          </p:nvPr>
        </p:nvSpPr>
        <p:spPr/>
        <p:txBody>
          <a:bodyPr/>
          <a:lstStyle/>
          <a:p>
            <a:r>
              <a:rPr lang="en-US"/>
              <a:t>Azure Deployment of Service Fabric</a:t>
            </a:r>
            <a:endParaRPr lang="en-US" dirty="0"/>
          </a:p>
        </p:txBody>
      </p:sp>
      <p:sp>
        <p:nvSpPr>
          <p:cNvPr id="6" name="Text Placeholder 5"/>
          <p:cNvSpPr>
            <a:spLocks noGrp="1"/>
          </p:cNvSpPr>
          <p:nvPr>
            <p:ph type="body" sz="quarter" idx="10"/>
          </p:nvPr>
        </p:nvSpPr>
        <p:spPr>
          <a:xfrm>
            <a:off x="269239" y="1189177"/>
            <a:ext cx="11653523" cy="5705921"/>
          </a:xfrm>
        </p:spPr>
        <p:txBody>
          <a:bodyPr/>
          <a:lstStyle/>
          <a:p>
            <a:r>
              <a:rPr lang="en-US" dirty="0"/>
              <a:t>Cluster</a:t>
            </a:r>
          </a:p>
          <a:p>
            <a:pPr lvl="1"/>
            <a:r>
              <a:rPr lang="en-US" dirty="0"/>
              <a:t>Service orchestration across a cluster of machines</a:t>
            </a:r>
          </a:p>
          <a:p>
            <a:pPr lvl="1"/>
            <a:r>
              <a:rPr lang="en-US" dirty="0"/>
              <a:t>Each node type is implemented as a </a:t>
            </a:r>
            <a:r>
              <a:rPr lang="en-US" b="1" dirty="0"/>
              <a:t>VM Scale Set</a:t>
            </a:r>
            <a:r>
              <a:rPr lang="en-US" dirty="0"/>
              <a:t> with homogenous VMs</a:t>
            </a:r>
          </a:p>
          <a:p>
            <a:pPr lvl="1"/>
            <a:r>
              <a:rPr lang="en-US" dirty="0"/>
              <a:t>Automatically handle node failover, health monitoring, etc.</a:t>
            </a:r>
          </a:p>
          <a:p>
            <a:pPr lvl="1"/>
            <a:r>
              <a:rPr lang="en-US" dirty="0"/>
              <a:t>VMs use platform or custom image</a:t>
            </a:r>
          </a:p>
          <a:p>
            <a:pPr lvl="1"/>
            <a:r>
              <a:rPr lang="en-US" dirty="0"/>
              <a:t>VMs </a:t>
            </a:r>
            <a:r>
              <a:rPr lang="en-US" b="1" dirty="0"/>
              <a:t>not</a:t>
            </a:r>
            <a:r>
              <a:rPr lang="en-US" dirty="0"/>
              <a:t> upgraded automatically</a:t>
            </a:r>
          </a:p>
          <a:p>
            <a:pPr lvl="1"/>
            <a:r>
              <a:rPr lang="en-US" dirty="0" err="1"/>
              <a:t>Autoscale</a:t>
            </a:r>
            <a:r>
              <a:rPr lang="en-US" dirty="0"/>
              <a:t> the hosting VM Scale Set</a:t>
            </a:r>
          </a:p>
          <a:p>
            <a:pPr lvl="1"/>
            <a:r>
              <a:rPr lang="en-US" dirty="0"/>
              <a:t>Partitioning of </a:t>
            </a:r>
            <a:r>
              <a:rPr lang="en-US" dirty="0" err="1"/>
              <a:t>stateful</a:t>
            </a:r>
            <a:r>
              <a:rPr lang="en-US" dirty="0"/>
              <a:t> services</a:t>
            </a:r>
          </a:p>
          <a:p>
            <a:pPr lvl="1"/>
            <a:endParaRPr lang="en-US" dirty="0"/>
          </a:p>
          <a:p>
            <a:r>
              <a:rPr lang="en-US" dirty="0"/>
              <a:t>Management Services</a:t>
            </a:r>
          </a:p>
          <a:p>
            <a:pPr lvl="1"/>
            <a:r>
              <a:rPr lang="en-US" dirty="0"/>
              <a:t>Deployed automatically into the cluster</a:t>
            </a:r>
          </a:p>
          <a:p>
            <a:pPr lvl="1"/>
            <a:r>
              <a:rPr lang="en-US" dirty="0"/>
              <a:t>Deploy and upgrade with little/no application downtime</a:t>
            </a:r>
          </a:p>
          <a:p>
            <a:pPr lvl="1"/>
            <a:r>
              <a:rPr lang="en-US" dirty="0"/>
              <a:t>Service discovery</a:t>
            </a:r>
          </a:p>
          <a:p>
            <a:pPr lvl="1"/>
            <a:r>
              <a:rPr lang="en-US" dirty="0"/>
              <a:t>Upgraded automatically</a:t>
            </a:r>
          </a:p>
          <a:p>
            <a:pPr lvl="1"/>
            <a:endParaRPr lang="en-US" dirty="0"/>
          </a:p>
        </p:txBody>
      </p:sp>
    </p:spTree>
    <p:extLst>
      <p:ext uri="{BB962C8B-B14F-4D97-AF65-F5344CB8AC3E}">
        <p14:creationId xmlns:p14="http://schemas.microsoft.com/office/powerpoint/2010/main" val="302697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Why Migrate to Service Fabric?</a:t>
            </a:r>
            <a:endParaRPr lang="en-US" dirty="0"/>
          </a:p>
        </p:txBody>
      </p:sp>
    </p:spTree>
    <p:extLst>
      <p:ext uri="{BB962C8B-B14F-4D97-AF65-F5344CB8AC3E}">
        <p14:creationId xmlns:p14="http://schemas.microsoft.com/office/powerpoint/2010/main" val="330246441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are you doing this?</a:t>
            </a:r>
          </a:p>
        </p:txBody>
      </p:sp>
      <p:sp>
        <p:nvSpPr>
          <p:cNvPr id="4" name="Text Placeholder 3"/>
          <p:cNvSpPr>
            <a:spLocks noGrp="1"/>
          </p:cNvSpPr>
          <p:nvPr>
            <p:ph type="body" sz="quarter" idx="10"/>
          </p:nvPr>
        </p:nvSpPr>
        <p:spPr>
          <a:xfrm>
            <a:off x="269239" y="1189177"/>
            <a:ext cx="11653523" cy="5715411"/>
          </a:xfrm>
        </p:spPr>
        <p:txBody>
          <a:bodyPr/>
          <a:lstStyle/>
          <a:p>
            <a:r>
              <a:rPr lang="en-US" sz="4000" dirty="0"/>
              <a:t>Cost Model</a:t>
            </a:r>
          </a:p>
          <a:p>
            <a:pPr lvl="1"/>
            <a:r>
              <a:rPr lang="en-US" sz="2400" dirty="0"/>
              <a:t>Traditional PaaS (Cloud Services) was a node-based density model</a:t>
            </a:r>
          </a:p>
          <a:p>
            <a:pPr lvl="1"/>
            <a:endParaRPr lang="en-US" sz="1100" dirty="0"/>
          </a:p>
          <a:p>
            <a:r>
              <a:rPr lang="en-US" sz="4000" dirty="0"/>
              <a:t>Alignment of team to functionality</a:t>
            </a:r>
          </a:p>
          <a:p>
            <a:pPr lvl="1"/>
            <a:r>
              <a:rPr lang="en-US" sz="2400" dirty="0"/>
              <a:t>Agility</a:t>
            </a:r>
          </a:p>
          <a:p>
            <a:pPr lvl="1"/>
            <a:r>
              <a:rPr lang="en-US" sz="2400" dirty="0"/>
              <a:t>Testability</a:t>
            </a:r>
          </a:p>
          <a:p>
            <a:pPr lvl="1"/>
            <a:r>
              <a:rPr lang="en-US" sz="2400" dirty="0"/>
              <a:t>Efficiency</a:t>
            </a:r>
          </a:p>
          <a:p>
            <a:pPr lvl="1"/>
            <a:r>
              <a:rPr lang="en-US" sz="2400" dirty="0"/>
              <a:t>Supportability</a:t>
            </a:r>
          </a:p>
          <a:p>
            <a:pPr lvl="1"/>
            <a:endParaRPr lang="en-US" sz="1100" dirty="0"/>
          </a:p>
          <a:p>
            <a:r>
              <a:rPr lang="en-US" sz="4000" dirty="0"/>
              <a:t>Deployment Efficiency</a:t>
            </a:r>
          </a:p>
          <a:p>
            <a:pPr lvl="1"/>
            <a:r>
              <a:rPr lang="en-US" sz="2400" dirty="0"/>
              <a:t>Near instant deployment</a:t>
            </a:r>
          </a:p>
          <a:p>
            <a:pPr lvl="1"/>
            <a:r>
              <a:rPr lang="en-US" sz="2400" dirty="0"/>
              <a:t>Zero downtime upgrades </a:t>
            </a:r>
          </a:p>
          <a:p>
            <a:pPr lvl="1"/>
            <a:r>
              <a:rPr lang="en-US" sz="2400" dirty="0"/>
              <a:t>No impact to other services</a:t>
            </a:r>
          </a:p>
        </p:txBody>
      </p:sp>
    </p:spTree>
    <p:extLst>
      <p:ext uri="{BB962C8B-B14F-4D97-AF65-F5344CB8AC3E}">
        <p14:creationId xmlns:p14="http://schemas.microsoft.com/office/powerpoint/2010/main" val="334887082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302" y="2084187"/>
            <a:ext cx="11455338" cy="1793090"/>
          </a:xfrm>
        </p:spPr>
        <p:txBody>
          <a:bodyPr/>
          <a:lstStyle/>
          <a:p>
            <a:r>
              <a:rPr lang="en-US" dirty="0"/>
              <a:t>Migrating the Monolithic to the Microscopic</a:t>
            </a:r>
          </a:p>
        </p:txBody>
      </p:sp>
      <p:sp>
        <p:nvSpPr>
          <p:cNvPr id="4" name="Text Placeholder 3"/>
          <p:cNvSpPr>
            <a:spLocks noGrp="1"/>
          </p:cNvSpPr>
          <p:nvPr>
            <p:ph type="body" sz="quarter" idx="12"/>
          </p:nvPr>
        </p:nvSpPr>
        <p:spPr/>
        <p:txBody>
          <a:bodyPr/>
          <a:lstStyle/>
          <a:p>
            <a:r>
              <a:rPr lang="en-US" dirty="0"/>
              <a:t>Michael S. Collier</a:t>
            </a:r>
          </a:p>
          <a:p>
            <a:endParaRPr lang="en-US" dirty="0"/>
          </a:p>
          <a:p>
            <a:r>
              <a:rPr lang="en-US" sz="2400" dirty="0" err="1"/>
              <a:t>CodeMash</a:t>
            </a:r>
            <a:r>
              <a:rPr lang="en-US" sz="2400" dirty="0"/>
              <a:t> 2017</a:t>
            </a:r>
          </a:p>
          <a:p>
            <a:r>
              <a:rPr lang="en-US" sz="2400" dirty="0"/>
              <a:t>Friday, January 13</a:t>
            </a:r>
            <a:r>
              <a:rPr lang="en-US" sz="2400" baseline="30000" dirty="0"/>
              <a:t>th</a:t>
            </a:r>
            <a:r>
              <a:rPr lang="en-US" sz="2400" dirty="0"/>
              <a:t> @ 9:45am in Salon A</a:t>
            </a:r>
          </a:p>
        </p:txBody>
      </p:sp>
    </p:spTree>
    <p:extLst>
      <p:ext uri="{BB962C8B-B14F-4D97-AF65-F5344CB8AC3E}">
        <p14:creationId xmlns:p14="http://schemas.microsoft.com/office/powerpoint/2010/main" val="64717591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Move Beyond Cloud Services</a:t>
            </a:r>
            <a:endParaRPr lang="en-US" dirty="0"/>
          </a:p>
        </p:txBody>
      </p:sp>
      <p:sp>
        <p:nvSpPr>
          <p:cNvPr id="3" name="Text Placeholder 2"/>
          <p:cNvSpPr>
            <a:spLocks noGrp="1"/>
          </p:cNvSpPr>
          <p:nvPr>
            <p:ph type="body" sz="quarter" idx="10"/>
          </p:nvPr>
        </p:nvSpPr>
        <p:spPr/>
        <p:txBody>
          <a:bodyPr/>
          <a:lstStyle/>
          <a:p>
            <a:r>
              <a:rPr lang="en-US"/>
              <a:t>Cloud Service – Deploy code to Azure-managed VMs</a:t>
            </a:r>
            <a:endParaRPr lang="en-US" dirty="0"/>
          </a:p>
        </p:txBody>
      </p:sp>
      <p:grpSp>
        <p:nvGrpSpPr>
          <p:cNvPr id="9" name="Group 8"/>
          <p:cNvGrpSpPr/>
          <p:nvPr/>
        </p:nvGrpSpPr>
        <p:grpSpPr>
          <a:xfrm>
            <a:off x="1089563" y="2736958"/>
            <a:ext cx="1970892" cy="1554791"/>
            <a:chOff x="1007423" y="2139894"/>
            <a:chExt cx="2010413" cy="1585968"/>
          </a:xfrm>
        </p:grpSpPr>
        <p:pic>
          <p:nvPicPr>
            <p:cNvPr id="5" name="Picture 4"/>
            <p:cNvPicPr>
              <a:picLocks noChangeAspect="1"/>
            </p:cNvPicPr>
            <p:nvPr/>
          </p:nvPicPr>
          <p:blipFill>
            <a:blip r:embed="rId3"/>
            <a:stretch>
              <a:fillRect/>
            </a:stretch>
          </p:blipFill>
          <p:spPr>
            <a:xfrm>
              <a:off x="1163321" y="2887662"/>
              <a:ext cx="780290" cy="780290"/>
            </a:xfrm>
            <a:prstGeom prst="rect">
              <a:avLst/>
            </a:prstGeom>
          </p:spPr>
        </p:pic>
        <p:pic>
          <p:nvPicPr>
            <p:cNvPr id="7" name="Picture 6"/>
            <p:cNvPicPr>
              <a:picLocks noChangeAspect="1"/>
            </p:cNvPicPr>
            <p:nvPr/>
          </p:nvPicPr>
          <p:blipFill>
            <a:blip r:embed="rId4"/>
            <a:stretch>
              <a:fillRect/>
            </a:stretch>
          </p:blipFill>
          <p:spPr>
            <a:xfrm>
              <a:off x="1619321" y="2152588"/>
              <a:ext cx="780290" cy="780290"/>
            </a:xfrm>
            <a:prstGeom prst="rect">
              <a:avLst/>
            </a:prstGeom>
          </p:spPr>
        </p:pic>
        <p:sp>
          <p:nvSpPr>
            <p:cNvPr id="8" name="Rectangle 7"/>
            <p:cNvSpPr/>
            <p:nvPr/>
          </p:nvSpPr>
          <p:spPr bwMode="auto">
            <a:xfrm>
              <a:off x="1007423" y="2139894"/>
              <a:ext cx="2010413" cy="1585968"/>
            </a:xfrm>
            <a:prstGeom prst="rect">
              <a:avLst/>
            </a:prstGeom>
            <a:noFill/>
            <a:ln w="19050">
              <a:solidFill>
                <a:schemeClr val="tx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grpSp>
      <p:pic>
        <p:nvPicPr>
          <p:cNvPr id="10" name="Picture 9"/>
          <p:cNvPicPr>
            <a:picLocks noChangeAspect="1"/>
          </p:cNvPicPr>
          <p:nvPr/>
        </p:nvPicPr>
        <p:blipFill>
          <a:blip r:embed="rId5"/>
          <a:stretch>
            <a:fillRect/>
          </a:stretch>
        </p:blipFill>
        <p:spPr>
          <a:xfrm>
            <a:off x="4580904" y="2424418"/>
            <a:ext cx="764951" cy="764951"/>
          </a:xfrm>
          <a:prstGeom prst="rect">
            <a:avLst/>
          </a:prstGeom>
        </p:spPr>
      </p:pic>
      <p:pic>
        <p:nvPicPr>
          <p:cNvPr id="11" name="Picture 10"/>
          <p:cNvPicPr>
            <a:picLocks noChangeAspect="1"/>
          </p:cNvPicPr>
          <p:nvPr/>
        </p:nvPicPr>
        <p:blipFill>
          <a:blip r:embed="rId5"/>
          <a:stretch>
            <a:fillRect/>
          </a:stretch>
        </p:blipFill>
        <p:spPr>
          <a:xfrm>
            <a:off x="5451627" y="2431387"/>
            <a:ext cx="764951" cy="764951"/>
          </a:xfrm>
          <a:prstGeom prst="rect">
            <a:avLst/>
          </a:prstGeom>
        </p:spPr>
      </p:pic>
      <p:pic>
        <p:nvPicPr>
          <p:cNvPr id="12" name="Picture 11"/>
          <p:cNvPicPr>
            <a:picLocks noChangeAspect="1"/>
          </p:cNvPicPr>
          <p:nvPr/>
        </p:nvPicPr>
        <p:blipFill>
          <a:blip r:embed="rId5"/>
          <a:stretch>
            <a:fillRect/>
          </a:stretch>
        </p:blipFill>
        <p:spPr>
          <a:xfrm>
            <a:off x="6345699" y="2424418"/>
            <a:ext cx="764951" cy="764951"/>
          </a:xfrm>
          <a:prstGeom prst="rect">
            <a:avLst/>
          </a:prstGeom>
        </p:spPr>
      </p:pic>
      <p:pic>
        <p:nvPicPr>
          <p:cNvPr id="13" name="Picture 12"/>
          <p:cNvPicPr>
            <a:picLocks noChangeAspect="1"/>
          </p:cNvPicPr>
          <p:nvPr/>
        </p:nvPicPr>
        <p:blipFill>
          <a:blip r:embed="rId5"/>
          <a:stretch>
            <a:fillRect/>
          </a:stretch>
        </p:blipFill>
        <p:spPr>
          <a:xfrm>
            <a:off x="7216422" y="2431387"/>
            <a:ext cx="764951" cy="764951"/>
          </a:xfrm>
          <a:prstGeom prst="rect">
            <a:avLst/>
          </a:prstGeom>
        </p:spPr>
      </p:pic>
      <p:pic>
        <p:nvPicPr>
          <p:cNvPr id="14" name="Picture 13"/>
          <p:cNvPicPr>
            <a:picLocks noChangeAspect="1"/>
          </p:cNvPicPr>
          <p:nvPr/>
        </p:nvPicPr>
        <p:blipFill>
          <a:blip r:embed="rId5"/>
          <a:stretch>
            <a:fillRect/>
          </a:stretch>
        </p:blipFill>
        <p:spPr>
          <a:xfrm>
            <a:off x="4580904" y="3157486"/>
            <a:ext cx="764951" cy="764951"/>
          </a:xfrm>
          <a:prstGeom prst="rect">
            <a:avLst/>
          </a:prstGeom>
        </p:spPr>
      </p:pic>
      <p:pic>
        <p:nvPicPr>
          <p:cNvPr id="15" name="Picture 14"/>
          <p:cNvPicPr>
            <a:picLocks noChangeAspect="1"/>
          </p:cNvPicPr>
          <p:nvPr/>
        </p:nvPicPr>
        <p:blipFill>
          <a:blip r:embed="rId5"/>
          <a:stretch>
            <a:fillRect/>
          </a:stretch>
        </p:blipFill>
        <p:spPr>
          <a:xfrm>
            <a:off x="5451627" y="3164456"/>
            <a:ext cx="764951" cy="764951"/>
          </a:xfrm>
          <a:prstGeom prst="rect">
            <a:avLst/>
          </a:prstGeom>
        </p:spPr>
      </p:pic>
      <p:pic>
        <p:nvPicPr>
          <p:cNvPr id="16" name="Picture 15"/>
          <p:cNvPicPr>
            <a:picLocks noChangeAspect="1"/>
          </p:cNvPicPr>
          <p:nvPr/>
        </p:nvPicPr>
        <p:blipFill>
          <a:blip r:embed="rId5"/>
          <a:stretch>
            <a:fillRect/>
          </a:stretch>
        </p:blipFill>
        <p:spPr>
          <a:xfrm>
            <a:off x="4580904" y="3870243"/>
            <a:ext cx="764951" cy="764951"/>
          </a:xfrm>
          <a:prstGeom prst="rect">
            <a:avLst/>
          </a:prstGeom>
        </p:spPr>
      </p:pic>
      <p:pic>
        <p:nvPicPr>
          <p:cNvPr id="17" name="Picture 16"/>
          <p:cNvPicPr>
            <a:picLocks noChangeAspect="1"/>
          </p:cNvPicPr>
          <p:nvPr/>
        </p:nvPicPr>
        <p:blipFill>
          <a:blip r:embed="rId5"/>
          <a:stretch>
            <a:fillRect/>
          </a:stretch>
        </p:blipFill>
        <p:spPr>
          <a:xfrm>
            <a:off x="5451627" y="3877212"/>
            <a:ext cx="764951" cy="764951"/>
          </a:xfrm>
          <a:prstGeom prst="rect">
            <a:avLst/>
          </a:prstGeom>
        </p:spPr>
      </p:pic>
      <p:pic>
        <p:nvPicPr>
          <p:cNvPr id="18" name="Picture 17"/>
          <p:cNvPicPr>
            <a:picLocks noChangeAspect="1"/>
          </p:cNvPicPr>
          <p:nvPr/>
        </p:nvPicPr>
        <p:blipFill>
          <a:blip r:embed="rId5"/>
          <a:stretch>
            <a:fillRect/>
          </a:stretch>
        </p:blipFill>
        <p:spPr>
          <a:xfrm>
            <a:off x="6302317" y="3870243"/>
            <a:ext cx="764951" cy="764951"/>
          </a:xfrm>
          <a:prstGeom prst="rect">
            <a:avLst/>
          </a:prstGeom>
        </p:spPr>
      </p:pic>
      <p:pic>
        <p:nvPicPr>
          <p:cNvPr id="19" name="Picture 18"/>
          <p:cNvPicPr>
            <a:picLocks noChangeAspect="1"/>
          </p:cNvPicPr>
          <p:nvPr/>
        </p:nvPicPr>
        <p:blipFill>
          <a:blip r:embed="rId5"/>
          <a:stretch>
            <a:fillRect/>
          </a:stretch>
        </p:blipFill>
        <p:spPr>
          <a:xfrm>
            <a:off x="7173040" y="3877212"/>
            <a:ext cx="764951" cy="764951"/>
          </a:xfrm>
          <a:prstGeom prst="rect">
            <a:avLst/>
          </a:prstGeom>
        </p:spPr>
      </p:pic>
      <p:pic>
        <p:nvPicPr>
          <p:cNvPr id="20" name="Picture 19"/>
          <p:cNvPicPr>
            <a:picLocks noChangeAspect="1"/>
          </p:cNvPicPr>
          <p:nvPr/>
        </p:nvPicPr>
        <p:blipFill>
          <a:blip r:embed="rId5"/>
          <a:stretch>
            <a:fillRect/>
          </a:stretch>
        </p:blipFill>
        <p:spPr>
          <a:xfrm>
            <a:off x="8016412" y="3890910"/>
            <a:ext cx="764951" cy="764951"/>
          </a:xfrm>
          <a:prstGeom prst="rect">
            <a:avLst/>
          </a:prstGeom>
        </p:spPr>
      </p:pic>
      <p:pic>
        <p:nvPicPr>
          <p:cNvPr id="21" name="Picture 20"/>
          <p:cNvPicPr>
            <a:picLocks noChangeAspect="1"/>
          </p:cNvPicPr>
          <p:nvPr/>
        </p:nvPicPr>
        <p:blipFill>
          <a:blip r:embed="rId5"/>
          <a:stretch>
            <a:fillRect/>
          </a:stretch>
        </p:blipFill>
        <p:spPr>
          <a:xfrm>
            <a:off x="8887135" y="3897879"/>
            <a:ext cx="764951" cy="764951"/>
          </a:xfrm>
          <a:prstGeom prst="rect">
            <a:avLst/>
          </a:prstGeom>
        </p:spPr>
      </p:pic>
      <p:sp>
        <p:nvSpPr>
          <p:cNvPr id="22" name="TextBox 21"/>
          <p:cNvSpPr txBox="1"/>
          <p:nvPr/>
        </p:nvSpPr>
        <p:spPr>
          <a:xfrm>
            <a:off x="7937991" y="2506102"/>
            <a:ext cx="1792850" cy="61552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2353" kern="0" dirty="0">
                <a:gradFill>
                  <a:gsLst>
                    <a:gs pos="2917">
                      <a:schemeClr val="tx1"/>
                    </a:gs>
                    <a:gs pos="30000">
                      <a:schemeClr val="tx1"/>
                    </a:gs>
                  </a:gsLst>
                  <a:lin ang="5400000" scaled="0"/>
                </a:gradFill>
              </a:rPr>
              <a:t>WebRole1</a:t>
            </a:r>
          </a:p>
        </p:txBody>
      </p:sp>
      <p:sp>
        <p:nvSpPr>
          <p:cNvPr id="23" name="TextBox 22"/>
          <p:cNvSpPr txBox="1"/>
          <p:nvPr/>
        </p:nvSpPr>
        <p:spPr>
          <a:xfrm>
            <a:off x="6145142" y="3254721"/>
            <a:ext cx="2741993" cy="61552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2353" kern="0" dirty="0">
                <a:gradFill>
                  <a:gsLst>
                    <a:gs pos="2917">
                      <a:schemeClr val="tx1"/>
                    </a:gs>
                    <a:gs pos="30000">
                      <a:schemeClr val="tx1"/>
                    </a:gs>
                  </a:gsLst>
                  <a:lin ang="5400000" scaled="0"/>
                </a:gradFill>
              </a:rPr>
              <a:t>WorkerRole1</a:t>
            </a:r>
          </a:p>
        </p:txBody>
      </p:sp>
      <p:sp>
        <p:nvSpPr>
          <p:cNvPr id="24" name="TextBox 23"/>
          <p:cNvSpPr txBox="1"/>
          <p:nvPr/>
        </p:nvSpPr>
        <p:spPr>
          <a:xfrm>
            <a:off x="9621921" y="3972594"/>
            <a:ext cx="2277433" cy="61552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2353" kern="0" dirty="0">
                <a:gradFill>
                  <a:gsLst>
                    <a:gs pos="2917">
                      <a:schemeClr val="tx1"/>
                    </a:gs>
                    <a:gs pos="30000">
                      <a:schemeClr val="tx1"/>
                    </a:gs>
                  </a:gsLst>
                  <a:lin ang="5400000" scaled="0"/>
                </a:gradFill>
              </a:rPr>
              <a:t>WorkerRole2</a:t>
            </a:r>
          </a:p>
        </p:txBody>
      </p:sp>
      <p:sp>
        <p:nvSpPr>
          <p:cNvPr id="25" name="Arrow: Right 24"/>
          <p:cNvSpPr/>
          <p:nvPr/>
        </p:nvSpPr>
        <p:spPr bwMode="auto">
          <a:xfrm>
            <a:off x="3166227" y="3285882"/>
            <a:ext cx="1344637" cy="553200"/>
          </a:xfrm>
          <a:prstGeom prst="rightArrow">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pic>
        <p:nvPicPr>
          <p:cNvPr id="26" name="Picture 25"/>
          <p:cNvPicPr>
            <a:picLocks noChangeAspect="1"/>
          </p:cNvPicPr>
          <p:nvPr/>
        </p:nvPicPr>
        <p:blipFill>
          <a:blip r:embed="rId3"/>
          <a:stretch>
            <a:fillRect/>
          </a:stretch>
        </p:blipFill>
        <p:spPr>
          <a:xfrm>
            <a:off x="2166383" y="3470026"/>
            <a:ext cx="764951" cy="764951"/>
          </a:xfrm>
          <a:prstGeom prst="rect">
            <a:avLst/>
          </a:prstGeom>
        </p:spPr>
      </p:pic>
    </p:spTree>
    <p:extLst>
      <p:ext uri="{BB962C8B-B14F-4D97-AF65-F5344CB8AC3E}">
        <p14:creationId xmlns:p14="http://schemas.microsoft.com/office/powerpoint/2010/main" val="211266693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Move Beyond Cloud Services</a:t>
            </a:r>
            <a:endParaRPr lang="en-US" dirty="0"/>
          </a:p>
        </p:txBody>
      </p:sp>
      <p:sp>
        <p:nvSpPr>
          <p:cNvPr id="3" name="Text Placeholder 2"/>
          <p:cNvSpPr>
            <a:spLocks noGrp="1"/>
          </p:cNvSpPr>
          <p:nvPr>
            <p:ph type="body" sz="quarter" idx="10"/>
          </p:nvPr>
        </p:nvSpPr>
        <p:spPr/>
        <p:txBody>
          <a:bodyPr/>
          <a:lstStyle/>
          <a:p>
            <a:r>
              <a:rPr lang="en-US"/>
              <a:t>Cloud Service – Deploy code to Azure-managed VMs</a:t>
            </a:r>
          </a:p>
          <a:p>
            <a:pPr lvl="1"/>
            <a:r>
              <a:rPr lang="en-US"/>
              <a:t>Not supported in Azure Resource Manager</a:t>
            </a:r>
            <a:endParaRPr lang="en-US" dirty="0"/>
          </a:p>
        </p:txBody>
      </p:sp>
      <p:sp>
        <p:nvSpPr>
          <p:cNvPr id="4" name="Text Placeholder 2"/>
          <p:cNvSpPr txBox="1">
            <a:spLocks/>
          </p:cNvSpPr>
          <p:nvPr/>
        </p:nvSpPr>
        <p:spPr>
          <a:xfrm>
            <a:off x="268041" y="2254258"/>
            <a:ext cx="11653523" cy="1387941"/>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defRPr/>
            </a:pPr>
            <a:r>
              <a:rPr lang="en-US" sz="3921" dirty="0"/>
              <a:t>Service Fabric – native application support</a:t>
            </a:r>
          </a:p>
          <a:p>
            <a:pPr lvl="1" defTabSz="914367">
              <a:defRPr/>
            </a:pPr>
            <a:r>
              <a:rPr lang="en-US" sz="1961" dirty="0"/>
              <a:t>Application platform</a:t>
            </a:r>
          </a:p>
          <a:p>
            <a:pPr lvl="1" defTabSz="914367">
              <a:defRPr/>
            </a:pPr>
            <a:r>
              <a:rPr lang="en-US" sz="1961" dirty="0"/>
              <a:t>VMs abstracted behind the application model.</a:t>
            </a:r>
          </a:p>
        </p:txBody>
      </p:sp>
      <p:grpSp>
        <p:nvGrpSpPr>
          <p:cNvPr id="15" name="Group 14"/>
          <p:cNvGrpSpPr/>
          <p:nvPr/>
        </p:nvGrpSpPr>
        <p:grpSpPr>
          <a:xfrm>
            <a:off x="283292" y="3802511"/>
            <a:ext cx="11639302" cy="2272271"/>
            <a:chOff x="289144" y="3626870"/>
            <a:chExt cx="11872694" cy="2317835"/>
          </a:xfrm>
        </p:grpSpPr>
        <p:sp>
          <p:nvSpPr>
            <p:cNvPr id="5" name="Flowchart: Terminator 4"/>
            <p:cNvSpPr/>
            <p:nvPr/>
          </p:nvSpPr>
          <p:spPr bwMode="auto">
            <a:xfrm>
              <a:off x="4693016" y="3626870"/>
              <a:ext cx="3048000" cy="457200"/>
            </a:xfrm>
            <a:prstGeom prst="flowChartTerminator">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961" kern="0" dirty="0">
                  <a:gradFill>
                    <a:gsLst>
                      <a:gs pos="5439">
                        <a:srgbClr val="F8F8F8"/>
                      </a:gs>
                      <a:gs pos="10000">
                        <a:srgbClr val="F8F8F8"/>
                      </a:gs>
                    </a:gsLst>
                    <a:lin ang="5400000" scaled="0"/>
                  </a:gradFill>
                </a:rPr>
                <a:t>Application</a:t>
              </a:r>
            </a:p>
          </p:txBody>
        </p:sp>
        <p:sp>
          <p:nvSpPr>
            <p:cNvPr id="7" name="Flowchart: Terminator 6"/>
            <p:cNvSpPr/>
            <p:nvPr/>
          </p:nvSpPr>
          <p:spPr bwMode="auto">
            <a:xfrm>
              <a:off x="289145" y="4487862"/>
              <a:ext cx="3604453" cy="457200"/>
            </a:xfrm>
            <a:prstGeom prst="flowChartTerminator">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961" kern="0" dirty="0">
                  <a:gradFill>
                    <a:gsLst>
                      <a:gs pos="5439">
                        <a:srgbClr val="F8F8F8"/>
                      </a:gs>
                      <a:gs pos="10000">
                        <a:srgbClr val="F8F8F8"/>
                      </a:gs>
                    </a:gsLst>
                    <a:lin ang="5400000" scaled="0"/>
                  </a:gradFill>
                </a:rPr>
                <a:t>Service</a:t>
              </a:r>
            </a:p>
          </p:txBody>
        </p:sp>
        <p:sp>
          <p:nvSpPr>
            <p:cNvPr id="8" name="Flowchart: Terminator 7"/>
            <p:cNvSpPr/>
            <p:nvPr/>
          </p:nvSpPr>
          <p:spPr bwMode="auto">
            <a:xfrm>
              <a:off x="4416870" y="4487862"/>
              <a:ext cx="3602736" cy="457200"/>
            </a:xfrm>
            <a:prstGeom prst="flowChartTerminator">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961" kern="0" dirty="0">
                  <a:gradFill>
                    <a:gsLst>
                      <a:gs pos="5439">
                        <a:srgbClr val="F8F8F8"/>
                      </a:gs>
                      <a:gs pos="10000">
                        <a:srgbClr val="F8F8F8"/>
                      </a:gs>
                    </a:gsLst>
                    <a:lin ang="5400000" scaled="0"/>
                  </a:gradFill>
                </a:rPr>
                <a:t>Service</a:t>
              </a:r>
            </a:p>
          </p:txBody>
        </p:sp>
        <p:sp>
          <p:nvSpPr>
            <p:cNvPr id="9" name="Flowchart: Terminator 8"/>
            <p:cNvSpPr/>
            <p:nvPr/>
          </p:nvSpPr>
          <p:spPr bwMode="auto">
            <a:xfrm>
              <a:off x="8559102" y="4487861"/>
              <a:ext cx="3602736" cy="457200"/>
            </a:xfrm>
            <a:prstGeom prst="flowChartTerminator">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961" kern="0" dirty="0">
                  <a:gradFill>
                    <a:gsLst>
                      <a:gs pos="5439">
                        <a:srgbClr val="F8F8F8"/>
                      </a:gs>
                      <a:gs pos="10000">
                        <a:srgbClr val="F8F8F8"/>
                      </a:gs>
                    </a:gsLst>
                    <a:lin ang="5400000" scaled="0"/>
                  </a:gradFill>
                </a:rPr>
                <a:t>Service</a:t>
              </a:r>
            </a:p>
          </p:txBody>
        </p:sp>
        <p:grpSp>
          <p:nvGrpSpPr>
            <p:cNvPr id="17" name="Group 16"/>
            <p:cNvGrpSpPr/>
            <p:nvPr/>
          </p:nvGrpSpPr>
          <p:grpSpPr>
            <a:xfrm>
              <a:off x="1443672" y="5326062"/>
              <a:ext cx="1295399" cy="576072"/>
              <a:chOff x="1679771" y="5116430"/>
              <a:chExt cx="1295399" cy="576072"/>
            </a:xfrm>
            <a:solidFill>
              <a:schemeClr val="tx2"/>
            </a:solidFill>
          </p:grpSpPr>
          <p:sp>
            <p:nvSpPr>
              <p:cNvPr id="11" name="Rectangle: Rounded Corners 10"/>
              <p:cNvSpPr/>
              <p:nvPr/>
            </p:nvSpPr>
            <p:spPr bwMode="auto">
              <a:xfrm>
                <a:off x="1679771" y="5116430"/>
                <a:ext cx="1295399" cy="576072"/>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defRPr/>
                </a:pPr>
                <a:r>
                  <a:rPr lang="en-US" sz="1961" kern="0" dirty="0">
                    <a:gradFill>
                      <a:gsLst>
                        <a:gs pos="5439">
                          <a:srgbClr val="F8F8F8"/>
                        </a:gs>
                        <a:gs pos="10000">
                          <a:srgbClr val="F8F8F8"/>
                        </a:gs>
                      </a:gsLst>
                      <a:lin ang="5400000" scaled="0"/>
                    </a:gradFill>
                  </a:rPr>
                  <a:t>Config</a:t>
                </a:r>
              </a:p>
            </p:txBody>
          </p:sp>
          <p:pic>
            <p:nvPicPr>
              <p:cNvPr id="13" name="Picture 12"/>
              <p:cNvPicPr>
                <a:picLocks noChangeAspect="1"/>
              </p:cNvPicPr>
              <p:nvPr/>
            </p:nvPicPr>
            <p:blipFill>
              <a:blip r:embed="rId3">
                <a:biLevel thresh="25000"/>
              </a:blip>
              <a:stretch>
                <a:fillRect/>
              </a:stretch>
            </p:blipFill>
            <p:spPr>
              <a:xfrm>
                <a:off x="2557291" y="5239303"/>
                <a:ext cx="384048" cy="384048"/>
              </a:xfrm>
              <a:prstGeom prst="rect">
                <a:avLst/>
              </a:prstGeom>
              <a:grpFill/>
            </p:spPr>
          </p:pic>
        </p:grpSp>
        <p:grpSp>
          <p:nvGrpSpPr>
            <p:cNvPr id="16" name="Group 15"/>
            <p:cNvGrpSpPr/>
            <p:nvPr/>
          </p:nvGrpSpPr>
          <p:grpSpPr>
            <a:xfrm>
              <a:off x="2842039" y="5352923"/>
              <a:ext cx="1051560" cy="576072"/>
              <a:chOff x="3081859" y="5326060"/>
              <a:chExt cx="1051560" cy="576072"/>
            </a:xfrm>
            <a:solidFill>
              <a:schemeClr val="tx2"/>
            </a:solidFill>
          </p:grpSpPr>
          <p:sp>
            <p:nvSpPr>
              <p:cNvPr id="12" name="Rectangle: Rounded Corners 11"/>
              <p:cNvSpPr/>
              <p:nvPr/>
            </p:nvSpPr>
            <p:spPr bwMode="auto">
              <a:xfrm>
                <a:off x="3081859" y="5326060"/>
                <a:ext cx="1051560" cy="576072"/>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defRPr/>
                </a:pPr>
                <a:r>
                  <a:rPr lang="en-US" sz="1961" kern="0" dirty="0">
                    <a:gradFill>
                      <a:gsLst>
                        <a:gs pos="5439">
                          <a:srgbClr val="F8F8F8"/>
                        </a:gs>
                        <a:gs pos="10000">
                          <a:srgbClr val="F8F8F8"/>
                        </a:gs>
                      </a:gsLst>
                      <a:lin ang="5400000" scaled="0"/>
                    </a:gradFill>
                  </a:rPr>
                  <a:t>Data</a:t>
                </a:r>
              </a:p>
            </p:txBody>
          </p:sp>
          <p:pic>
            <p:nvPicPr>
              <p:cNvPr id="14" name="Picture 13"/>
              <p:cNvPicPr>
                <a:picLocks noChangeAspect="1"/>
              </p:cNvPicPr>
              <p:nvPr/>
            </p:nvPicPr>
            <p:blipFill>
              <a:blip r:embed="rId4">
                <a:biLevel thresh="25000"/>
              </a:blip>
              <a:stretch>
                <a:fillRect/>
              </a:stretch>
            </p:blipFill>
            <p:spPr>
              <a:xfrm>
                <a:off x="3662666" y="5433327"/>
                <a:ext cx="380048" cy="380048"/>
              </a:xfrm>
              <a:prstGeom prst="rect">
                <a:avLst/>
              </a:prstGeom>
              <a:grpFill/>
            </p:spPr>
          </p:pic>
        </p:grpSp>
        <p:cxnSp>
          <p:nvCxnSpPr>
            <p:cNvPr id="19" name="Straight Arrow Connector 18"/>
            <p:cNvCxnSpPr>
              <a:stCxn id="5" idx="2"/>
              <a:endCxn id="8" idx="0"/>
            </p:cNvCxnSpPr>
            <p:nvPr/>
          </p:nvCxnSpPr>
          <p:spPr>
            <a:xfrm>
              <a:off x="6217016" y="4084070"/>
              <a:ext cx="1222" cy="40379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p:cNvCxnSpPr>
              <a:stCxn id="5" idx="2"/>
              <a:endCxn id="7" idx="0"/>
            </p:cNvCxnSpPr>
            <p:nvPr/>
          </p:nvCxnSpPr>
          <p:spPr>
            <a:xfrm rot="5400000">
              <a:off x="3952298" y="2223144"/>
              <a:ext cx="403792" cy="4125644"/>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p:cNvCxnSpPr>
              <a:stCxn id="5" idx="2"/>
              <a:endCxn id="9" idx="0"/>
            </p:cNvCxnSpPr>
            <p:nvPr/>
          </p:nvCxnSpPr>
          <p:spPr>
            <a:xfrm rot="16200000" flipH="1">
              <a:off x="8086848" y="2214238"/>
              <a:ext cx="403791" cy="414345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7" idx="2"/>
              <a:endCxn id="11" idx="0"/>
            </p:cNvCxnSpPr>
            <p:nvPr/>
          </p:nvCxnSpPr>
          <p:spPr>
            <a:xfrm>
              <a:off x="2091372" y="4945062"/>
              <a:ext cx="0" cy="3810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p:cNvCxnSpPr>
              <a:stCxn id="7" idx="2"/>
              <a:endCxn id="12" idx="0"/>
            </p:cNvCxnSpPr>
            <p:nvPr/>
          </p:nvCxnSpPr>
          <p:spPr>
            <a:xfrm rot="16200000" flipH="1">
              <a:off x="2525665" y="4510768"/>
              <a:ext cx="407861" cy="1276447"/>
            </a:xfrm>
            <a:prstGeom prst="bentConnector3">
              <a:avLst>
                <a:gd name="adj1" fmla="val 4742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p:cNvCxnSpPr>
              <a:stCxn id="7" idx="2"/>
              <a:endCxn id="6" idx="0"/>
            </p:cNvCxnSpPr>
            <p:nvPr/>
          </p:nvCxnSpPr>
          <p:spPr>
            <a:xfrm rot="5400000">
              <a:off x="1262648" y="4497338"/>
              <a:ext cx="381000" cy="1276448"/>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289144" y="5326062"/>
              <a:ext cx="1051560" cy="576072"/>
              <a:chOff x="289144" y="5326062"/>
              <a:chExt cx="1051560" cy="576072"/>
            </a:xfrm>
          </p:grpSpPr>
          <p:sp>
            <p:nvSpPr>
              <p:cNvPr id="6" name="Rectangle: Rounded Corners 5"/>
              <p:cNvSpPr/>
              <p:nvPr/>
            </p:nvSpPr>
            <p:spPr bwMode="auto">
              <a:xfrm>
                <a:off x="289144" y="5326062"/>
                <a:ext cx="1051560" cy="576072"/>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defRPr/>
                </a:pPr>
                <a:r>
                  <a:rPr lang="en-US" sz="1961" kern="0" dirty="0">
                    <a:gradFill>
                      <a:gsLst>
                        <a:gs pos="5439">
                          <a:srgbClr val="F8F8F8"/>
                        </a:gs>
                        <a:gs pos="10000">
                          <a:srgbClr val="F8F8F8"/>
                        </a:gs>
                      </a:gsLst>
                      <a:lin ang="5400000" scaled="0"/>
                    </a:gradFill>
                  </a:rPr>
                  <a:t>Code</a:t>
                </a:r>
              </a:p>
            </p:txBody>
          </p:sp>
          <p:pic>
            <p:nvPicPr>
              <p:cNvPr id="35" name="Picture 34"/>
              <p:cNvPicPr>
                <a:picLocks noChangeAspect="1"/>
              </p:cNvPicPr>
              <p:nvPr/>
            </p:nvPicPr>
            <p:blipFill>
              <a:blip r:embed="rId5">
                <a:biLevel thresh="25000"/>
              </a:blip>
              <a:stretch>
                <a:fillRect/>
              </a:stretch>
            </p:blipFill>
            <p:spPr>
              <a:xfrm>
                <a:off x="914400" y="5429376"/>
                <a:ext cx="384048" cy="384048"/>
              </a:xfrm>
              <a:prstGeom prst="rect">
                <a:avLst/>
              </a:prstGeom>
            </p:spPr>
          </p:pic>
        </p:grpSp>
        <p:grpSp>
          <p:nvGrpSpPr>
            <p:cNvPr id="37" name="Group 36"/>
            <p:cNvGrpSpPr/>
            <p:nvPr/>
          </p:nvGrpSpPr>
          <p:grpSpPr>
            <a:xfrm>
              <a:off x="9711911" y="5341772"/>
              <a:ext cx="1295399" cy="576072"/>
              <a:chOff x="1679771" y="5116430"/>
              <a:chExt cx="1295399" cy="576072"/>
            </a:xfrm>
            <a:solidFill>
              <a:schemeClr val="tx2"/>
            </a:solidFill>
          </p:grpSpPr>
          <p:sp>
            <p:nvSpPr>
              <p:cNvPr id="38" name="Rectangle: Rounded Corners 37"/>
              <p:cNvSpPr/>
              <p:nvPr/>
            </p:nvSpPr>
            <p:spPr bwMode="auto">
              <a:xfrm>
                <a:off x="1679771" y="5116430"/>
                <a:ext cx="1295399" cy="576072"/>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defRPr/>
                </a:pPr>
                <a:r>
                  <a:rPr lang="en-US" sz="1961" kern="0" dirty="0">
                    <a:gradFill>
                      <a:gsLst>
                        <a:gs pos="5439">
                          <a:srgbClr val="F8F8F8"/>
                        </a:gs>
                        <a:gs pos="10000">
                          <a:srgbClr val="F8F8F8"/>
                        </a:gs>
                      </a:gsLst>
                      <a:lin ang="5400000" scaled="0"/>
                    </a:gradFill>
                  </a:rPr>
                  <a:t>Config</a:t>
                </a:r>
              </a:p>
            </p:txBody>
          </p:sp>
          <p:pic>
            <p:nvPicPr>
              <p:cNvPr id="39" name="Picture 38"/>
              <p:cNvPicPr>
                <a:picLocks noChangeAspect="1"/>
              </p:cNvPicPr>
              <p:nvPr/>
            </p:nvPicPr>
            <p:blipFill>
              <a:blip r:embed="rId3">
                <a:biLevel thresh="25000"/>
              </a:blip>
              <a:stretch>
                <a:fillRect/>
              </a:stretch>
            </p:blipFill>
            <p:spPr>
              <a:xfrm>
                <a:off x="2557291" y="5239303"/>
                <a:ext cx="384048" cy="384048"/>
              </a:xfrm>
              <a:prstGeom prst="rect">
                <a:avLst/>
              </a:prstGeom>
              <a:grpFill/>
            </p:spPr>
          </p:pic>
        </p:grpSp>
        <p:grpSp>
          <p:nvGrpSpPr>
            <p:cNvPr id="40" name="Group 39"/>
            <p:cNvGrpSpPr/>
            <p:nvPr/>
          </p:nvGrpSpPr>
          <p:grpSpPr>
            <a:xfrm>
              <a:off x="11110278" y="5368633"/>
              <a:ext cx="1051560" cy="576072"/>
              <a:chOff x="3081859" y="5326060"/>
              <a:chExt cx="1051560" cy="576072"/>
            </a:xfrm>
            <a:solidFill>
              <a:schemeClr val="tx2"/>
            </a:solidFill>
          </p:grpSpPr>
          <p:sp>
            <p:nvSpPr>
              <p:cNvPr id="41" name="Rectangle: Rounded Corners 40"/>
              <p:cNvSpPr/>
              <p:nvPr/>
            </p:nvSpPr>
            <p:spPr bwMode="auto">
              <a:xfrm>
                <a:off x="3081859" y="5326060"/>
                <a:ext cx="1051560" cy="576072"/>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defRPr/>
                </a:pPr>
                <a:r>
                  <a:rPr lang="en-US" sz="1961" kern="0" dirty="0">
                    <a:gradFill>
                      <a:gsLst>
                        <a:gs pos="5439">
                          <a:srgbClr val="F8F8F8"/>
                        </a:gs>
                        <a:gs pos="10000">
                          <a:srgbClr val="F8F8F8"/>
                        </a:gs>
                      </a:gsLst>
                      <a:lin ang="5400000" scaled="0"/>
                    </a:gradFill>
                  </a:rPr>
                  <a:t>Data</a:t>
                </a:r>
              </a:p>
            </p:txBody>
          </p:sp>
          <p:pic>
            <p:nvPicPr>
              <p:cNvPr id="42" name="Picture 41"/>
              <p:cNvPicPr>
                <a:picLocks noChangeAspect="1"/>
              </p:cNvPicPr>
              <p:nvPr/>
            </p:nvPicPr>
            <p:blipFill>
              <a:blip r:embed="rId4">
                <a:biLevel thresh="25000"/>
              </a:blip>
              <a:stretch>
                <a:fillRect/>
              </a:stretch>
            </p:blipFill>
            <p:spPr>
              <a:xfrm>
                <a:off x="3662666" y="5433327"/>
                <a:ext cx="380048" cy="380048"/>
              </a:xfrm>
              <a:prstGeom prst="rect">
                <a:avLst/>
              </a:prstGeom>
              <a:grpFill/>
            </p:spPr>
          </p:pic>
        </p:grpSp>
        <p:grpSp>
          <p:nvGrpSpPr>
            <p:cNvPr id="43" name="Group 42"/>
            <p:cNvGrpSpPr/>
            <p:nvPr/>
          </p:nvGrpSpPr>
          <p:grpSpPr>
            <a:xfrm>
              <a:off x="8557383" y="5341772"/>
              <a:ext cx="1051560" cy="576072"/>
              <a:chOff x="289144" y="5326062"/>
              <a:chExt cx="1051560" cy="576072"/>
            </a:xfrm>
          </p:grpSpPr>
          <p:sp>
            <p:nvSpPr>
              <p:cNvPr id="44" name="Rectangle: Rounded Corners 43"/>
              <p:cNvSpPr/>
              <p:nvPr/>
            </p:nvSpPr>
            <p:spPr bwMode="auto">
              <a:xfrm>
                <a:off x="289144" y="5326062"/>
                <a:ext cx="1051560" cy="576072"/>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defRPr/>
                </a:pPr>
                <a:r>
                  <a:rPr lang="en-US" sz="1961" kern="0" dirty="0">
                    <a:gradFill>
                      <a:gsLst>
                        <a:gs pos="5439">
                          <a:srgbClr val="F8F8F8"/>
                        </a:gs>
                        <a:gs pos="10000">
                          <a:srgbClr val="F8F8F8"/>
                        </a:gs>
                      </a:gsLst>
                      <a:lin ang="5400000" scaled="0"/>
                    </a:gradFill>
                  </a:rPr>
                  <a:t>Code</a:t>
                </a:r>
              </a:p>
            </p:txBody>
          </p:sp>
          <p:pic>
            <p:nvPicPr>
              <p:cNvPr id="45" name="Picture 44"/>
              <p:cNvPicPr>
                <a:picLocks noChangeAspect="1"/>
              </p:cNvPicPr>
              <p:nvPr/>
            </p:nvPicPr>
            <p:blipFill>
              <a:blip r:embed="rId5">
                <a:biLevel thresh="25000"/>
              </a:blip>
              <a:stretch>
                <a:fillRect/>
              </a:stretch>
            </p:blipFill>
            <p:spPr>
              <a:xfrm>
                <a:off x="914400" y="5429376"/>
                <a:ext cx="384048" cy="384048"/>
              </a:xfrm>
              <a:prstGeom prst="rect">
                <a:avLst/>
              </a:prstGeom>
            </p:spPr>
          </p:pic>
        </p:grpSp>
        <p:grpSp>
          <p:nvGrpSpPr>
            <p:cNvPr id="46" name="Group 45"/>
            <p:cNvGrpSpPr/>
            <p:nvPr/>
          </p:nvGrpSpPr>
          <p:grpSpPr>
            <a:xfrm>
              <a:off x="5569316" y="5341772"/>
              <a:ext cx="1295399" cy="576072"/>
              <a:chOff x="1679771" y="5116430"/>
              <a:chExt cx="1295399" cy="576072"/>
            </a:xfrm>
            <a:solidFill>
              <a:schemeClr val="tx2"/>
            </a:solidFill>
          </p:grpSpPr>
          <p:sp>
            <p:nvSpPr>
              <p:cNvPr id="47" name="Rectangle: Rounded Corners 46"/>
              <p:cNvSpPr/>
              <p:nvPr/>
            </p:nvSpPr>
            <p:spPr bwMode="auto">
              <a:xfrm>
                <a:off x="1679771" y="5116430"/>
                <a:ext cx="1295399" cy="576072"/>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defRPr/>
                </a:pPr>
                <a:r>
                  <a:rPr lang="en-US" sz="1961" kern="0" dirty="0">
                    <a:gradFill>
                      <a:gsLst>
                        <a:gs pos="5439">
                          <a:srgbClr val="F8F8F8"/>
                        </a:gs>
                        <a:gs pos="10000">
                          <a:srgbClr val="F8F8F8"/>
                        </a:gs>
                      </a:gsLst>
                      <a:lin ang="5400000" scaled="0"/>
                    </a:gradFill>
                  </a:rPr>
                  <a:t>Config</a:t>
                </a:r>
              </a:p>
            </p:txBody>
          </p:sp>
          <p:pic>
            <p:nvPicPr>
              <p:cNvPr id="48" name="Picture 47"/>
              <p:cNvPicPr>
                <a:picLocks noChangeAspect="1"/>
              </p:cNvPicPr>
              <p:nvPr/>
            </p:nvPicPr>
            <p:blipFill>
              <a:blip r:embed="rId3">
                <a:biLevel thresh="25000"/>
              </a:blip>
              <a:stretch>
                <a:fillRect/>
              </a:stretch>
            </p:blipFill>
            <p:spPr>
              <a:xfrm>
                <a:off x="2557291" y="5239303"/>
                <a:ext cx="384048" cy="384048"/>
              </a:xfrm>
              <a:prstGeom prst="rect">
                <a:avLst/>
              </a:prstGeom>
              <a:grpFill/>
            </p:spPr>
          </p:pic>
        </p:grpSp>
        <p:grpSp>
          <p:nvGrpSpPr>
            <p:cNvPr id="49" name="Group 48"/>
            <p:cNvGrpSpPr/>
            <p:nvPr/>
          </p:nvGrpSpPr>
          <p:grpSpPr>
            <a:xfrm>
              <a:off x="6967683" y="5368633"/>
              <a:ext cx="1051560" cy="576072"/>
              <a:chOff x="3081859" y="5326060"/>
              <a:chExt cx="1051560" cy="576072"/>
            </a:xfrm>
            <a:solidFill>
              <a:schemeClr val="tx2"/>
            </a:solidFill>
          </p:grpSpPr>
          <p:sp>
            <p:nvSpPr>
              <p:cNvPr id="50" name="Rectangle: Rounded Corners 49"/>
              <p:cNvSpPr/>
              <p:nvPr/>
            </p:nvSpPr>
            <p:spPr bwMode="auto">
              <a:xfrm>
                <a:off x="3081859" y="5326060"/>
                <a:ext cx="1051560" cy="576072"/>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defRPr/>
                </a:pPr>
                <a:r>
                  <a:rPr lang="en-US" sz="1961" kern="0" dirty="0">
                    <a:gradFill>
                      <a:gsLst>
                        <a:gs pos="5439">
                          <a:srgbClr val="F8F8F8"/>
                        </a:gs>
                        <a:gs pos="10000">
                          <a:srgbClr val="F8F8F8"/>
                        </a:gs>
                      </a:gsLst>
                      <a:lin ang="5400000" scaled="0"/>
                    </a:gradFill>
                  </a:rPr>
                  <a:t>Data</a:t>
                </a:r>
              </a:p>
            </p:txBody>
          </p:sp>
          <p:pic>
            <p:nvPicPr>
              <p:cNvPr id="51" name="Picture 50"/>
              <p:cNvPicPr>
                <a:picLocks noChangeAspect="1"/>
              </p:cNvPicPr>
              <p:nvPr/>
            </p:nvPicPr>
            <p:blipFill>
              <a:blip r:embed="rId4">
                <a:biLevel thresh="25000"/>
              </a:blip>
              <a:stretch>
                <a:fillRect/>
              </a:stretch>
            </p:blipFill>
            <p:spPr>
              <a:xfrm>
                <a:off x="3662666" y="5433327"/>
                <a:ext cx="380048" cy="380048"/>
              </a:xfrm>
              <a:prstGeom prst="rect">
                <a:avLst/>
              </a:prstGeom>
              <a:grpFill/>
            </p:spPr>
          </p:pic>
        </p:grpSp>
        <p:grpSp>
          <p:nvGrpSpPr>
            <p:cNvPr id="52" name="Group 51"/>
            <p:cNvGrpSpPr/>
            <p:nvPr/>
          </p:nvGrpSpPr>
          <p:grpSpPr>
            <a:xfrm>
              <a:off x="4414788" y="5341772"/>
              <a:ext cx="1051560" cy="576072"/>
              <a:chOff x="289144" y="5326062"/>
              <a:chExt cx="1051560" cy="576072"/>
            </a:xfrm>
          </p:grpSpPr>
          <p:sp>
            <p:nvSpPr>
              <p:cNvPr id="53" name="Rectangle: Rounded Corners 52"/>
              <p:cNvSpPr/>
              <p:nvPr/>
            </p:nvSpPr>
            <p:spPr bwMode="auto">
              <a:xfrm>
                <a:off x="289144" y="5326062"/>
                <a:ext cx="1051560" cy="576072"/>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defRPr/>
                </a:pPr>
                <a:r>
                  <a:rPr lang="en-US" sz="1961" kern="0" dirty="0">
                    <a:gradFill>
                      <a:gsLst>
                        <a:gs pos="5439">
                          <a:srgbClr val="F8F8F8"/>
                        </a:gs>
                        <a:gs pos="10000">
                          <a:srgbClr val="F8F8F8"/>
                        </a:gs>
                      </a:gsLst>
                      <a:lin ang="5400000" scaled="0"/>
                    </a:gradFill>
                  </a:rPr>
                  <a:t>Code</a:t>
                </a:r>
              </a:p>
            </p:txBody>
          </p:sp>
          <p:pic>
            <p:nvPicPr>
              <p:cNvPr id="54" name="Picture 53"/>
              <p:cNvPicPr>
                <a:picLocks noChangeAspect="1"/>
              </p:cNvPicPr>
              <p:nvPr/>
            </p:nvPicPr>
            <p:blipFill>
              <a:blip r:embed="rId5">
                <a:biLevel thresh="25000"/>
              </a:blip>
              <a:stretch>
                <a:fillRect/>
              </a:stretch>
            </p:blipFill>
            <p:spPr>
              <a:xfrm>
                <a:off x="914400" y="5429376"/>
                <a:ext cx="384048" cy="384048"/>
              </a:xfrm>
              <a:prstGeom prst="rect">
                <a:avLst/>
              </a:prstGeom>
            </p:spPr>
          </p:pic>
        </p:grpSp>
        <p:cxnSp>
          <p:nvCxnSpPr>
            <p:cNvPr id="56" name="Straight Arrow Connector 55"/>
            <p:cNvCxnSpPr>
              <a:stCxn id="8" idx="2"/>
              <a:endCxn id="47" idx="0"/>
            </p:cNvCxnSpPr>
            <p:nvPr/>
          </p:nvCxnSpPr>
          <p:spPr>
            <a:xfrm flipH="1">
              <a:off x="6217016" y="4945062"/>
              <a:ext cx="1222" cy="3967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9" idx="2"/>
              <a:endCxn id="38" idx="0"/>
            </p:cNvCxnSpPr>
            <p:nvPr/>
          </p:nvCxnSpPr>
          <p:spPr>
            <a:xfrm flipH="1">
              <a:off x="10359611" y="4945061"/>
              <a:ext cx="859" cy="39671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p:cNvCxnSpPr>
              <a:stCxn id="8" idx="2"/>
              <a:endCxn id="50" idx="0"/>
            </p:cNvCxnSpPr>
            <p:nvPr/>
          </p:nvCxnSpPr>
          <p:spPr>
            <a:xfrm rot="16200000" flipH="1">
              <a:off x="6644065" y="4519234"/>
              <a:ext cx="423571" cy="1275225"/>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p:cNvCxnSpPr>
              <a:stCxn id="9" idx="2"/>
              <a:endCxn id="41" idx="0"/>
            </p:cNvCxnSpPr>
            <p:nvPr/>
          </p:nvCxnSpPr>
          <p:spPr>
            <a:xfrm rot="16200000" flipH="1">
              <a:off x="10786478" y="4519053"/>
              <a:ext cx="423572" cy="1275588"/>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p:cNvCxnSpPr>
              <a:stCxn id="8" idx="2"/>
              <a:endCxn id="53" idx="0"/>
            </p:cNvCxnSpPr>
            <p:nvPr/>
          </p:nvCxnSpPr>
          <p:spPr>
            <a:xfrm rot="5400000">
              <a:off x="5381048" y="4504582"/>
              <a:ext cx="396710" cy="1277670"/>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p:cNvCxnSpPr>
              <a:stCxn id="9" idx="2"/>
              <a:endCxn id="44" idx="0"/>
            </p:cNvCxnSpPr>
            <p:nvPr/>
          </p:nvCxnSpPr>
          <p:spPr>
            <a:xfrm rot="5400000">
              <a:off x="9523462" y="4504763"/>
              <a:ext cx="396711" cy="1277307"/>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4295529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State Management</a:t>
            </a:r>
            <a:endParaRPr lang="en-US" dirty="0"/>
          </a:p>
        </p:txBody>
      </p:sp>
      <p:sp>
        <p:nvSpPr>
          <p:cNvPr id="3" name="Text Placeholder 2"/>
          <p:cNvSpPr>
            <a:spLocks noGrp="1"/>
          </p:cNvSpPr>
          <p:nvPr>
            <p:ph type="body" sz="quarter" idx="10"/>
          </p:nvPr>
        </p:nvSpPr>
        <p:spPr/>
        <p:txBody>
          <a:bodyPr/>
          <a:lstStyle/>
          <a:p>
            <a:r>
              <a:rPr lang="en-US"/>
              <a:t>Externalized State with Cloud Service or App Service</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4599" y="5792751"/>
            <a:ext cx="771872" cy="628351"/>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8960" y="2849989"/>
            <a:ext cx="771872" cy="628351"/>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7006" y="2849989"/>
            <a:ext cx="771872" cy="628351"/>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6812" y="2849989"/>
            <a:ext cx="771872" cy="628351"/>
          </a:xfrm>
          <a:prstGeom prst="rect">
            <a:avLst/>
          </a:prstGeom>
        </p:spPr>
      </p:pic>
      <p:cxnSp>
        <p:nvCxnSpPr>
          <p:cNvPr id="13" name="Straight Arrow Connector 12"/>
          <p:cNvCxnSpPr>
            <a:endCxn id="10" idx="0"/>
          </p:cNvCxnSpPr>
          <p:nvPr/>
        </p:nvCxnSpPr>
        <p:spPr>
          <a:xfrm flipH="1">
            <a:off x="4874896" y="2360703"/>
            <a:ext cx="1295977" cy="489286"/>
          </a:xfrm>
          <a:prstGeom prst="straightConnector1">
            <a:avLst/>
          </a:prstGeom>
          <a:ln w="508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9523" y="5810133"/>
            <a:ext cx="771872" cy="628351"/>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56204" y="4215698"/>
            <a:ext cx="771872" cy="628351"/>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4937" y="4215698"/>
            <a:ext cx="771872" cy="628351"/>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76812" y="4215698"/>
            <a:ext cx="771872" cy="628351"/>
          </a:xfrm>
          <a:prstGeom prst="rect">
            <a:avLst/>
          </a:prstGeom>
        </p:spPr>
      </p:pic>
      <p:cxnSp>
        <p:nvCxnSpPr>
          <p:cNvPr id="20" name="Straight Arrow Connector 19"/>
          <p:cNvCxnSpPr>
            <a:endCxn id="12" idx="0"/>
          </p:cNvCxnSpPr>
          <p:nvPr/>
        </p:nvCxnSpPr>
        <p:spPr>
          <a:xfrm>
            <a:off x="6257146" y="2360703"/>
            <a:ext cx="1305602" cy="489286"/>
          </a:xfrm>
          <a:prstGeom prst="straightConnector1">
            <a:avLst/>
          </a:prstGeom>
          <a:ln w="508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6217952" y="2345588"/>
            <a:ext cx="839" cy="539912"/>
          </a:xfrm>
          <a:prstGeom prst="straightConnector1">
            <a:avLst/>
          </a:prstGeom>
          <a:ln w="508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4858189" y="3447696"/>
            <a:ext cx="2713606" cy="798420"/>
            <a:chOff x="4846637" y="2963862"/>
            <a:chExt cx="2743200" cy="991481"/>
          </a:xfrm>
        </p:grpSpPr>
        <p:cxnSp>
          <p:nvCxnSpPr>
            <p:cNvPr id="23" name="Straight Arrow Connector 22"/>
            <p:cNvCxnSpPr/>
            <p:nvPr/>
          </p:nvCxnSpPr>
          <p:spPr>
            <a:xfrm>
              <a:off x="6173637" y="2963862"/>
              <a:ext cx="0" cy="991481"/>
            </a:xfrm>
            <a:prstGeom prst="straightConnector1">
              <a:avLst/>
            </a:prstGeom>
            <a:ln w="508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4846637" y="2963862"/>
              <a:ext cx="0" cy="991481"/>
            </a:xfrm>
            <a:prstGeom prst="straightConnector1">
              <a:avLst/>
            </a:prstGeom>
            <a:ln w="508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589837" y="2963862"/>
              <a:ext cx="0" cy="991481"/>
            </a:xfrm>
            <a:prstGeom prst="straightConnector1">
              <a:avLst/>
            </a:prstGeom>
            <a:ln w="508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6" name="Curved Connector 52"/>
          <p:cNvCxnSpPr/>
          <p:nvPr/>
        </p:nvCxnSpPr>
        <p:spPr>
          <a:xfrm rot="16200000" flipH="1">
            <a:off x="4695625" y="5124402"/>
            <a:ext cx="966084" cy="405379"/>
          </a:xfrm>
          <a:prstGeom prst="curvedConnector3">
            <a:avLst>
              <a:gd name="adj1" fmla="val 50000"/>
            </a:avLst>
          </a:prstGeom>
          <a:ln w="50800">
            <a:solidFill>
              <a:schemeClr val="accent3"/>
            </a:solidFill>
            <a:headEnd type="none"/>
            <a:tailEnd type="triangle"/>
          </a:ln>
        </p:spPr>
        <p:style>
          <a:lnRef idx="2">
            <a:schemeClr val="accent6"/>
          </a:lnRef>
          <a:fillRef idx="0">
            <a:schemeClr val="accent6"/>
          </a:fillRef>
          <a:effectRef idx="1">
            <a:schemeClr val="accent6"/>
          </a:effectRef>
          <a:fontRef idx="minor">
            <a:schemeClr val="tx1"/>
          </a:fontRef>
        </p:style>
      </p:cxnSp>
      <p:cxnSp>
        <p:nvCxnSpPr>
          <p:cNvPr id="27" name="Curved Connector 53"/>
          <p:cNvCxnSpPr/>
          <p:nvPr/>
        </p:nvCxnSpPr>
        <p:spPr>
          <a:xfrm rot="5400000" flipH="1" flipV="1">
            <a:off x="5019383" y="5070575"/>
            <a:ext cx="1280259" cy="198857"/>
          </a:xfrm>
          <a:prstGeom prst="curvedConnector2">
            <a:avLst/>
          </a:prstGeom>
          <a:ln w="50800">
            <a:solidFill>
              <a:schemeClr val="accent3"/>
            </a:solidFill>
            <a:headEnd type="none"/>
            <a:tailEnd type="triangle"/>
          </a:ln>
        </p:spPr>
        <p:style>
          <a:lnRef idx="2">
            <a:schemeClr val="accent6"/>
          </a:lnRef>
          <a:fillRef idx="0">
            <a:schemeClr val="accent6"/>
          </a:fillRef>
          <a:effectRef idx="1">
            <a:schemeClr val="accent6"/>
          </a:effectRef>
          <a:fontRef idx="minor">
            <a:schemeClr val="tx1"/>
          </a:fontRef>
        </p:style>
      </p:cxnSp>
      <p:cxnSp>
        <p:nvCxnSpPr>
          <p:cNvPr id="28" name="Curved Connector 54"/>
          <p:cNvCxnSpPr>
            <a:stCxn id="10" idx="1"/>
            <a:endCxn id="6" idx="1"/>
          </p:cNvCxnSpPr>
          <p:nvPr/>
        </p:nvCxnSpPr>
        <p:spPr>
          <a:xfrm rot="10800000" flipV="1">
            <a:off x="4034598" y="3164162"/>
            <a:ext cx="454361" cy="2942762"/>
          </a:xfrm>
          <a:prstGeom prst="curvedConnector3">
            <a:avLst>
              <a:gd name="adj1" fmla="val 412099"/>
            </a:avLst>
          </a:prstGeom>
          <a:ln w="50800">
            <a:solidFill>
              <a:schemeClr val="accent3"/>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29" name="Curved Connector 55"/>
          <p:cNvCxnSpPr>
            <a:stCxn id="6" idx="0"/>
          </p:cNvCxnSpPr>
          <p:nvPr/>
        </p:nvCxnSpPr>
        <p:spPr>
          <a:xfrm rot="5400000" flipH="1" flipV="1">
            <a:off x="4088525" y="5143562"/>
            <a:ext cx="981198" cy="317178"/>
          </a:xfrm>
          <a:prstGeom prst="curvedConnector3">
            <a:avLst>
              <a:gd name="adj1" fmla="val 49999"/>
            </a:avLst>
          </a:prstGeom>
          <a:ln w="50800">
            <a:solidFill>
              <a:schemeClr val="accent3"/>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33" name="Straight Arrow Connector 32"/>
          <p:cNvCxnSpPr>
            <a:cxnSpLocks/>
            <a:endCxn id="7" idx="0"/>
          </p:cNvCxnSpPr>
          <p:nvPr/>
        </p:nvCxnSpPr>
        <p:spPr>
          <a:xfrm>
            <a:off x="5228075" y="4770793"/>
            <a:ext cx="1704768" cy="1078171"/>
          </a:xfrm>
          <a:prstGeom prst="straightConnector1">
            <a:avLst/>
          </a:prstGeom>
          <a:ln w="508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cxnSpLocks/>
            <a:endCxn id="39" idx="0"/>
          </p:cNvCxnSpPr>
          <p:nvPr/>
        </p:nvCxnSpPr>
        <p:spPr>
          <a:xfrm>
            <a:off x="6261520" y="4814908"/>
            <a:ext cx="1512646" cy="1052229"/>
          </a:xfrm>
          <a:prstGeom prst="straightConnector1">
            <a:avLst/>
          </a:prstGeom>
          <a:ln w="508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59747" y="5001609"/>
            <a:ext cx="771872" cy="628351"/>
          </a:xfrm>
          <a:prstGeom prst="rect">
            <a:avLst/>
          </a:prstGeom>
        </p:spPr>
      </p:pic>
      <p:cxnSp>
        <p:nvCxnSpPr>
          <p:cNvPr id="38" name="Straight Arrow Connector 37"/>
          <p:cNvCxnSpPr>
            <a:cxnSpLocks/>
            <a:endCxn id="40" idx="0"/>
          </p:cNvCxnSpPr>
          <p:nvPr/>
        </p:nvCxnSpPr>
        <p:spPr>
          <a:xfrm>
            <a:off x="7346257" y="4811552"/>
            <a:ext cx="1269232" cy="1055585"/>
          </a:xfrm>
          <a:prstGeom prst="straightConnector1">
            <a:avLst/>
          </a:prstGeom>
          <a:ln w="508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542425" y="2527315"/>
            <a:ext cx="2315764" cy="745264"/>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372" kern="0" dirty="0">
                <a:gradFill>
                  <a:gsLst>
                    <a:gs pos="2917">
                      <a:schemeClr val="tx1"/>
                    </a:gs>
                    <a:gs pos="30000">
                      <a:schemeClr val="tx1"/>
                    </a:gs>
                  </a:gsLst>
                  <a:lin ang="5400000" scaled="0"/>
                </a:gradFill>
              </a:rPr>
              <a:t>Front End</a:t>
            </a:r>
          </a:p>
          <a:p>
            <a:pPr algn="ctr" defTabSz="896386">
              <a:lnSpc>
                <a:spcPct val="90000"/>
              </a:lnSpc>
              <a:spcAft>
                <a:spcPts val="588"/>
              </a:spcAft>
              <a:defRPr/>
            </a:pPr>
            <a:r>
              <a:rPr lang="en-US" sz="1372" kern="0" dirty="0">
                <a:gradFill>
                  <a:gsLst>
                    <a:gs pos="2917">
                      <a:schemeClr val="tx1"/>
                    </a:gs>
                    <a:gs pos="30000">
                      <a:schemeClr val="tx1"/>
                    </a:gs>
                  </a:gsLst>
                  <a:lin ang="5400000" scaled="0"/>
                </a:gradFill>
              </a:rPr>
              <a:t>(Stateless Web)</a:t>
            </a:r>
          </a:p>
        </p:txBody>
      </p:sp>
      <p:sp>
        <p:nvSpPr>
          <p:cNvPr id="42" name="TextBox 41"/>
          <p:cNvSpPr txBox="1"/>
          <p:nvPr/>
        </p:nvSpPr>
        <p:spPr>
          <a:xfrm>
            <a:off x="2436371" y="4026089"/>
            <a:ext cx="2315764" cy="745264"/>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372" kern="0" dirty="0">
                <a:gradFill>
                  <a:gsLst>
                    <a:gs pos="2917">
                      <a:schemeClr val="tx1"/>
                    </a:gs>
                    <a:gs pos="30000">
                      <a:schemeClr val="tx1"/>
                    </a:gs>
                  </a:gsLst>
                  <a:lin ang="5400000" scaled="0"/>
                </a:gradFill>
              </a:rPr>
              <a:t>Stateless</a:t>
            </a:r>
          </a:p>
          <a:p>
            <a:pPr algn="ctr" defTabSz="896386">
              <a:lnSpc>
                <a:spcPct val="90000"/>
              </a:lnSpc>
              <a:spcAft>
                <a:spcPts val="588"/>
              </a:spcAft>
              <a:defRPr/>
            </a:pPr>
            <a:r>
              <a:rPr lang="en-US" sz="1372" kern="0" dirty="0">
                <a:gradFill>
                  <a:gsLst>
                    <a:gs pos="2917">
                      <a:schemeClr val="tx1"/>
                    </a:gs>
                    <a:gs pos="30000">
                      <a:schemeClr val="tx1"/>
                    </a:gs>
                  </a:gsLst>
                  <a:lin ang="5400000" scaled="0"/>
                </a:gradFill>
              </a:rPr>
              <a:t>Middle-tier Compute</a:t>
            </a:r>
          </a:p>
        </p:txBody>
      </p:sp>
      <p:sp>
        <p:nvSpPr>
          <p:cNvPr id="44" name="TextBox 43"/>
          <p:cNvSpPr txBox="1"/>
          <p:nvPr/>
        </p:nvSpPr>
        <p:spPr>
          <a:xfrm>
            <a:off x="2937604" y="5946748"/>
            <a:ext cx="947278" cy="479745"/>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372" kern="0" dirty="0">
                <a:gradFill>
                  <a:gsLst>
                    <a:gs pos="2917">
                      <a:schemeClr val="tx1"/>
                    </a:gs>
                    <a:gs pos="30000">
                      <a:schemeClr val="tx1"/>
                    </a:gs>
                  </a:gsLst>
                  <a:lin ang="5400000" scaled="0"/>
                </a:gradFill>
              </a:rPr>
              <a:t>Queues</a:t>
            </a:r>
          </a:p>
        </p:txBody>
      </p:sp>
      <p:sp>
        <p:nvSpPr>
          <p:cNvPr id="45" name="TextBox 44"/>
          <p:cNvSpPr txBox="1"/>
          <p:nvPr/>
        </p:nvSpPr>
        <p:spPr>
          <a:xfrm>
            <a:off x="5715151" y="5924314"/>
            <a:ext cx="1083991" cy="479745"/>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372" kern="0" dirty="0">
                <a:gradFill>
                  <a:gsLst>
                    <a:gs pos="2917">
                      <a:schemeClr val="tx1"/>
                    </a:gs>
                    <a:gs pos="30000">
                      <a:schemeClr val="tx1"/>
                    </a:gs>
                  </a:gsLst>
                  <a:lin ang="5400000" scaled="0"/>
                </a:gradFill>
              </a:rPr>
              <a:t>Storage</a:t>
            </a:r>
          </a:p>
        </p:txBody>
      </p:sp>
      <p:pic>
        <p:nvPicPr>
          <p:cNvPr id="49" name="Picture 48"/>
          <p:cNvPicPr>
            <a:picLocks noChangeAspect="1"/>
          </p:cNvPicPr>
          <p:nvPr/>
        </p:nvPicPr>
        <p:blipFill>
          <a:blip r:embed="rId7"/>
          <a:stretch>
            <a:fillRect/>
          </a:stretch>
        </p:blipFill>
        <p:spPr>
          <a:xfrm>
            <a:off x="5835476" y="1705113"/>
            <a:ext cx="764951" cy="764951"/>
          </a:xfrm>
          <a:prstGeom prst="rect">
            <a:avLst/>
          </a:prstGeom>
        </p:spPr>
      </p:pic>
      <p:sp>
        <p:nvSpPr>
          <p:cNvPr id="55" name="TextBox 54"/>
          <p:cNvSpPr txBox="1"/>
          <p:nvPr/>
        </p:nvSpPr>
        <p:spPr>
          <a:xfrm>
            <a:off x="9292030" y="5170003"/>
            <a:ext cx="947278" cy="479745"/>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372" kern="0" dirty="0">
                <a:gradFill>
                  <a:gsLst>
                    <a:gs pos="2917">
                      <a:schemeClr val="tx1"/>
                    </a:gs>
                    <a:gs pos="30000">
                      <a:schemeClr val="tx1"/>
                    </a:gs>
                  </a:gsLst>
                  <a:lin ang="5400000" scaled="0"/>
                </a:gradFill>
              </a:rPr>
              <a:t>Cache</a:t>
            </a:r>
          </a:p>
        </p:txBody>
      </p:sp>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13360" y="5848964"/>
            <a:ext cx="638965" cy="638965"/>
          </a:xfrm>
          <a:prstGeom prst="rect">
            <a:avLst/>
          </a:prstGeom>
        </p:spPr>
      </p:pic>
      <p:pic>
        <p:nvPicPr>
          <p:cNvPr id="39" name="Picture 3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54683" y="5867137"/>
            <a:ext cx="638965" cy="638965"/>
          </a:xfrm>
          <a:prstGeom prst="rect">
            <a:avLst/>
          </a:prstGeom>
        </p:spPr>
      </p:pic>
      <p:pic>
        <p:nvPicPr>
          <p:cNvPr id="40" name="Picture 3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96006" y="5867137"/>
            <a:ext cx="638965" cy="638965"/>
          </a:xfrm>
          <a:prstGeom prst="rect">
            <a:avLst/>
          </a:prstGeom>
        </p:spPr>
      </p:pic>
    </p:spTree>
    <p:extLst>
      <p:ext uri="{BB962C8B-B14F-4D97-AF65-F5344CB8AC3E}">
        <p14:creationId xmlns:p14="http://schemas.microsoft.com/office/powerpoint/2010/main" val="139052666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State Management</a:t>
            </a:r>
            <a:endParaRPr lang="en-US" dirty="0"/>
          </a:p>
        </p:txBody>
      </p:sp>
      <p:sp>
        <p:nvSpPr>
          <p:cNvPr id="3" name="Text Placeholder 2"/>
          <p:cNvSpPr>
            <a:spLocks noGrp="1"/>
          </p:cNvSpPr>
          <p:nvPr>
            <p:ph type="body" sz="quarter" idx="10"/>
          </p:nvPr>
        </p:nvSpPr>
        <p:spPr/>
        <p:txBody>
          <a:bodyPr/>
          <a:lstStyle/>
          <a:p>
            <a:r>
              <a:rPr lang="en-US"/>
              <a:t>Service Fabric - Stateful or Stateless? External?</a:t>
            </a:r>
            <a:endParaRPr lang="en-US" dirty="0"/>
          </a:p>
        </p:txBody>
      </p:sp>
      <p:grpSp>
        <p:nvGrpSpPr>
          <p:cNvPr id="4" name="Group 3"/>
          <p:cNvGrpSpPr/>
          <p:nvPr/>
        </p:nvGrpSpPr>
        <p:grpSpPr>
          <a:xfrm>
            <a:off x="3780236" y="1913638"/>
            <a:ext cx="4136725" cy="4493600"/>
            <a:chOff x="4132162" y="1961556"/>
            <a:chExt cx="3529099" cy="4214034"/>
          </a:xfrm>
        </p:grpSpPr>
        <p:pic>
          <p:nvPicPr>
            <p:cNvPr id="5" name="Picture 4"/>
            <p:cNvPicPr>
              <a:picLocks noChangeAspect="1"/>
            </p:cNvPicPr>
            <p:nvPr/>
          </p:nvPicPr>
          <p:blipFill>
            <a:blip r:embed="rId3"/>
            <a:stretch>
              <a:fillRect/>
            </a:stretch>
          </p:blipFill>
          <p:spPr>
            <a:xfrm>
              <a:off x="5505679" y="1961556"/>
              <a:ext cx="780290" cy="78029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2162" y="3129389"/>
              <a:ext cx="787350" cy="64095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6237" y="3129389"/>
              <a:ext cx="787350" cy="64095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3911" y="3129389"/>
              <a:ext cx="787350" cy="640951"/>
            </a:xfrm>
            <a:prstGeom prst="rect">
              <a:avLst/>
            </a:prstGeom>
          </p:spPr>
        </p:pic>
        <p:pic>
          <p:nvPicPr>
            <p:cNvPr id="9" name="Picture 8"/>
            <p:cNvPicPr>
              <a:picLocks noChangeAspect="1"/>
            </p:cNvPicPr>
            <p:nvPr/>
          </p:nvPicPr>
          <p:blipFill>
            <a:blip r:embed="rId5"/>
            <a:stretch>
              <a:fillRect/>
            </a:stretch>
          </p:blipFill>
          <p:spPr>
            <a:xfrm>
              <a:off x="4132162" y="4253411"/>
              <a:ext cx="787350" cy="637378"/>
            </a:xfrm>
            <a:prstGeom prst="rect">
              <a:avLst/>
            </a:prstGeom>
          </p:spPr>
        </p:pic>
        <p:pic>
          <p:nvPicPr>
            <p:cNvPr id="10" name="Picture 9"/>
            <p:cNvPicPr>
              <a:picLocks noChangeAspect="1"/>
            </p:cNvPicPr>
            <p:nvPr/>
          </p:nvPicPr>
          <p:blipFill>
            <a:blip r:embed="rId5"/>
            <a:stretch>
              <a:fillRect/>
            </a:stretch>
          </p:blipFill>
          <p:spPr>
            <a:xfrm>
              <a:off x="5456237" y="4253411"/>
              <a:ext cx="787350" cy="637378"/>
            </a:xfrm>
            <a:prstGeom prst="rect">
              <a:avLst/>
            </a:prstGeom>
          </p:spPr>
        </p:pic>
        <p:pic>
          <p:nvPicPr>
            <p:cNvPr id="11" name="Picture 10"/>
            <p:cNvPicPr>
              <a:picLocks noChangeAspect="1"/>
            </p:cNvPicPr>
            <p:nvPr/>
          </p:nvPicPr>
          <p:blipFill>
            <a:blip r:embed="rId5"/>
            <a:stretch>
              <a:fillRect/>
            </a:stretch>
          </p:blipFill>
          <p:spPr>
            <a:xfrm>
              <a:off x="6873911" y="4253411"/>
              <a:ext cx="787350" cy="637378"/>
            </a:xfrm>
            <a:prstGeom prst="rect">
              <a:avLst/>
            </a:prstGeom>
          </p:spPr>
        </p:pic>
        <p:cxnSp>
          <p:nvCxnSpPr>
            <p:cNvPr id="12" name="Straight Arrow Connector 11"/>
            <p:cNvCxnSpPr/>
            <p:nvPr/>
          </p:nvCxnSpPr>
          <p:spPr>
            <a:xfrm flipH="1">
              <a:off x="4525837" y="2630292"/>
              <a:ext cx="1321964" cy="499097"/>
            </a:xfrm>
            <a:prstGeom prst="straightConnector1">
              <a:avLst/>
            </a:prstGeom>
            <a:ln w="508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8" idx="0"/>
            </p:cNvCxnSpPr>
            <p:nvPr/>
          </p:nvCxnSpPr>
          <p:spPr>
            <a:xfrm>
              <a:off x="5847801" y="2630292"/>
              <a:ext cx="1419785" cy="499097"/>
            </a:xfrm>
            <a:prstGeom prst="straightConnector1">
              <a:avLst/>
            </a:prstGeom>
            <a:ln w="508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7" idx="0"/>
            </p:cNvCxnSpPr>
            <p:nvPr/>
          </p:nvCxnSpPr>
          <p:spPr>
            <a:xfrm>
              <a:off x="5847801" y="2630292"/>
              <a:ext cx="2111" cy="499097"/>
            </a:xfrm>
            <a:prstGeom prst="straightConnector1">
              <a:avLst/>
            </a:prstGeom>
            <a:ln w="508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6" idx="2"/>
              <a:endCxn id="9" idx="0"/>
            </p:cNvCxnSpPr>
            <p:nvPr/>
          </p:nvCxnSpPr>
          <p:spPr>
            <a:xfrm>
              <a:off x="4525837" y="3770340"/>
              <a:ext cx="0" cy="483071"/>
            </a:xfrm>
            <a:prstGeom prst="straightConnector1">
              <a:avLst/>
            </a:prstGeom>
            <a:ln w="508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 idx="2"/>
              <a:endCxn id="10" idx="0"/>
            </p:cNvCxnSpPr>
            <p:nvPr/>
          </p:nvCxnSpPr>
          <p:spPr>
            <a:xfrm>
              <a:off x="5849912" y="3770340"/>
              <a:ext cx="0" cy="483071"/>
            </a:xfrm>
            <a:prstGeom prst="straightConnector1">
              <a:avLst/>
            </a:prstGeom>
            <a:ln w="508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8" idx="2"/>
              <a:endCxn id="11" idx="0"/>
            </p:cNvCxnSpPr>
            <p:nvPr/>
          </p:nvCxnSpPr>
          <p:spPr>
            <a:xfrm>
              <a:off x="7267586" y="3770340"/>
              <a:ext cx="0" cy="483071"/>
            </a:xfrm>
            <a:prstGeom prst="straightConnector1">
              <a:avLst/>
            </a:prstGeom>
            <a:ln w="508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a:stretch>
              <a:fillRect/>
            </a:stretch>
          </p:blipFill>
          <p:spPr>
            <a:xfrm>
              <a:off x="4139222" y="5395300"/>
              <a:ext cx="780290" cy="780290"/>
            </a:xfrm>
            <a:prstGeom prst="rect">
              <a:avLst/>
            </a:prstGeom>
          </p:spPr>
        </p:pic>
        <p:pic>
          <p:nvPicPr>
            <p:cNvPr id="30" name="Picture 29"/>
            <p:cNvPicPr>
              <a:picLocks noChangeAspect="1"/>
            </p:cNvPicPr>
            <p:nvPr/>
          </p:nvPicPr>
          <p:blipFill>
            <a:blip r:embed="rId7"/>
            <a:stretch>
              <a:fillRect/>
            </a:stretch>
          </p:blipFill>
          <p:spPr>
            <a:xfrm>
              <a:off x="5456237" y="5395300"/>
              <a:ext cx="780290" cy="780290"/>
            </a:xfrm>
            <a:prstGeom prst="rect">
              <a:avLst/>
            </a:prstGeom>
          </p:spPr>
        </p:pic>
        <p:cxnSp>
          <p:nvCxnSpPr>
            <p:cNvPr id="31" name="Straight Arrow Connector 30"/>
            <p:cNvCxnSpPr>
              <a:stCxn id="9" idx="2"/>
              <a:endCxn id="29" idx="0"/>
            </p:cNvCxnSpPr>
            <p:nvPr/>
          </p:nvCxnSpPr>
          <p:spPr>
            <a:xfrm>
              <a:off x="4525837" y="4890789"/>
              <a:ext cx="3530" cy="504511"/>
            </a:xfrm>
            <a:prstGeom prst="straightConnector1">
              <a:avLst/>
            </a:prstGeom>
            <a:ln w="508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0" idx="2"/>
              <a:endCxn id="30" idx="0"/>
            </p:cNvCxnSpPr>
            <p:nvPr/>
          </p:nvCxnSpPr>
          <p:spPr>
            <a:xfrm flipH="1">
              <a:off x="5846382" y="4890789"/>
              <a:ext cx="3530" cy="504511"/>
            </a:xfrm>
            <a:prstGeom prst="straightConnector1">
              <a:avLst/>
            </a:prstGeom>
            <a:ln w="508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7853773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Compute Density</a:t>
            </a:r>
            <a:endParaRPr lang="en-US" dirty="0"/>
          </a:p>
        </p:txBody>
      </p:sp>
      <p:grpSp>
        <p:nvGrpSpPr>
          <p:cNvPr id="3" name="Group 2"/>
          <p:cNvGrpSpPr/>
          <p:nvPr/>
        </p:nvGrpSpPr>
        <p:grpSpPr>
          <a:xfrm>
            <a:off x="493345" y="1785555"/>
            <a:ext cx="4930336" cy="3436295"/>
            <a:chOff x="503237" y="1820862"/>
            <a:chExt cx="6040978" cy="4070162"/>
          </a:xfrm>
        </p:grpSpPr>
        <p:pic>
          <p:nvPicPr>
            <p:cNvPr id="4" name="Picture 3"/>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503237" y="1820862"/>
              <a:ext cx="6040978" cy="4070162"/>
            </a:xfrm>
            <a:prstGeom prst="rect">
              <a:avLst/>
            </a:prstGeom>
            <a:noFill/>
          </p:spPr>
        </p:pic>
        <p:sp>
          <p:nvSpPr>
            <p:cNvPr id="5" name="Hexagon 4"/>
            <p:cNvSpPr/>
            <p:nvPr/>
          </p:nvSpPr>
          <p:spPr bwMode="auto">
            <a:xfrm>
              <a:off x="2865437" y="1973262"/>
              <a:ext cx="304800" cy="250503"/>
            </a:xfrm>
            <a:prstGeom prst="hexagon">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
          <p:nvSpPr>
            <p:cNvPr id="6" name="Hexagon 5"/>
            <p:cNvSpPr/>
            <p:nvPr/>
          </p:nvSpPr>
          <p:spPr bwMode="auto">
            <a:xfrm>
              <a:off x="4770437" y="4259262"/>
              <a:ext cx="304800" cy="250503"/>
            </a:xfrm>
            <a:prstGeom prst="hexagon">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
          <p:nvSpPr>
            <p:cNvPr id="7" name="Hexagon 6"/>
            <p:cNvSpPr/>
            <p:nvPr/>
          </p:nvSpPr>
          <p:spPr bwMode="auto">
            <a:xfrm>
              <a:off x="731837" y="4212438"/>
              <a:ext cx="304800" cy="250503"/>
            </a:xfrm>
            <a:prstGeom prst="hexagon">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
          <p:nvSpPr>
            <p:cNvPr id="8" name="Hexagon 7"/>
            <p:cNvSpPr/>
            <p:nvPr/>
          </p:nvSpPr>
          <p:spPr bwMode="auto">
            <a:xfrm>
              <a:off x="4766816" y="2914811"/>
              <a:ext cx="304800" cy="250503"/>
            </a:xfrm>
            <a:prstGeom prst="hexagon">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
          <p:nvSpPr>
            <p:cNvPr id="9" name="Hexagon 8"/>
            <p:cNvSpPr/>
            <p:nvPr/>
          </p:nvSpPr>
          <p:spPr bwMode="auto">
            <a:xfrm>
              <a:off x="5151437" y="4259261"/>
              <a:ext cx="304800" cy="250503"/>
            </a:xfrm>
            <a:prstGeom prst="hexagon">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
          <p:nvSpPr>
            <p:cNvPr id="10" name="Hexagon 9"/>
            <p:cNvSpPr/>
            <p:nvPr/>
          </p:nvSpPr>
          <p:spPr bwMode="auto">
            <a:xfrm>
              <a:off x="2713037" y="5249862"/>
              <a:ext cx="304800" cy="250503"/>
            </a:xfrm>
            <a:prstGeom prst="hexagon">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
          <p:nvSpPr>
            <p:cNvPr id="11" name="Hexagon 10"/>
            <p:cNvSpPr/>
            <p:nvPr/>
          </p:nvSpPr>
          <p:spPr bwMode="auto">
            <a:xfrm>
              <a:off x="1123426" y="4212438"/>
              <a:ext cx="304800" cy="250503"/>
            </a:xfrm>
            <a:prstGeom prst="hexagon">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
          <p:nvSpPr>
            <p:cNvPr id="12" name="Hexagon 11"/>
            <p:cNvSpPr/>
            <p:nvPr/>
          </p:nvSpPr>
          <p:spPr bwMode="auto">
            <a:xfrm>
              <a:off x="3155485" y="5237518"/>
              <a:ext cx="304800" cy="250503"/>
            </a:xfrm>
            <a:prstGeom prst="hexagon">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
          <p:nvSpPr>
            <p:cNvPr id="13" name="Hexagon 12"/>
            <p:cNvSpPr/>
            <p:nvPr/>
          </p:nvSpPr>
          <p:spPr bwMode="auto">
            <a:xfrm>
              <a:off x="5543026" y="4259261"/>
              <a:ext cx="304800" cy="250503"/>
            </a:xfrm>
            <a:prstGeom prst="hexagon">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
          <p:nvSpPr>
            <p:cNvPr id="14" name="Hexagon 13"/>
            <p:cNvSpPr/>
            <p:nvPr/>
          </p:nvSpPr>
          <p:spPr bwMode="auto">
            <a:xfrm>
              <a:off x="5151437" y="2914811"/>
              <a:ext cx="304800" cy="250503"/>
            </a:xfrm>
            <a:prstGeom prst="hexagon">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
          <p:nvSpPr>
            <p:cNvPr id="15" name="Hexagon 14"/>
            <p:cNvSpPr/>
            <p:nvPr/>
          </p:nvSpPr>
          <p:spPr bwMode="auto">
            <a:xfrm>
              <a:off x="819945" y="2914811"/>
              <a:ext cx="304800" cy="250503"/>
            </a:xfrm>
            <a:prstGeom prst="hexagon">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
          <p:nvSpPr>
            <p:cNvPr id="16" name="Hexagon 15"/>
            <p:cNvSpPr/>
            <p:nvPr/>
          </p:nvSpPr>
          <p:spPr bwMode="auto">
            <a:xfrm>
              <a:off x="3222926" y="1973261"/>
              <a:ext cx="304800" cy="250503"/>
            </a:xfrm>
            <a:prstGeom prst="hexagon">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grpSp>
      <p:sp>
        <p:nvSpPr>
          <p:cNvPr id="18" name="TextBox 17"/>
          <p:cNvSpPr txBox="1"/>
          <p:nvPr/>
        </p:nvSpPr>
        <p:spPr>
          <a:xfrm>
            <a:off x="5797192" y="4549531"/>
            <a:ext cx="6429869" cy="1635357"/>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3137" kern="0" dirty="0">
                <a:solidFill>
                  <a:schemeClr val="tx2"/>
                </a:solidFill>
              </a:rPr>
              <a:t>Node Types -&gt; VMSS</a:t>
            </a:r>
          </a:p>
          <a:p>
            <a:pPr marL="336145" indent="-336145" defTabSz="896386">
              <a:lnSpc>
                <a:spcPct val="90000"/>
              </a:lnSpc>
              <a:spcAft>
                <a:spcPts val="588"/>
              </a:spcAft>
              <a:buFont typeface="Arial" panose="020B0604020202020204" pitchFamily="34" charset="0"/>
              <a:buChar char="•"/>
              <a:defRPr/>
            </a:pPr>
            <a:r>
              <a:rPr lang="en-US" sz="2745" kern="0" dirty="0">
                <a:gradFill>
                  <a:gsLst>
                    <a:gs pos="2917">
                      <a:schemeClr val="tx1"/>
                    </a:gs>
                    <a:gs pos="30000">
                      <a:schemeClr val="tx1"/>
                    </a:gs>
                  </a:gsLst>
                  <a:lin ang="5400000" scaled="0"/>
                </a:gradFill>
              </a:rPr>
              <a:t>Web Sites vs. Backend Services</a:t>
            </a:r>
          </a:p>
          <a:p>
            <a:pPr marL="336145" indent="-336145" defTabSz="896386">
              <a:lnSpc>
                <a:spcPct val="90000"/>
              </a:lnSpc>
              <a:spcAft>
                <a:spcPts val="588"/>
              </a:spcAft>
              <a:buFont typeface="Arial" panose="020B0604020202020204" pitchFamily="34" charset="0"/>
              <a:buChar char="•"/>
              <a:defRPr/>
            </a:pPr>
            <a:r>
              <a:rPr lang="en-US" sz="2745" kern="0" dirty="0">
                <a:gradFill>
                  <a:gsLst>
                    <a:gs pos="2917">
                      <a:schemeClr val="tx1"/>
                    </a:gs>
                    <a:gs pos="30000">
                      <a:schemeClr val="tx1"/>
                    </a:gs>
                  </a:gsLst>
                  <a:lin ang="5400000" scaled="0"/>
                </a:gradFill>
              </a:rPr>
              <a:t>High Memory vs. Low Memory</a:t>
            </a:r>
          </a:p>
        </p:txBody>
      </p:sp>
      <p:sp>
        <p:nvSpPr>
          <p:cNvPr id="19" name="TextBox 18"/>
          <p:cNvSpPr txBox="1"/>
          <p:nvPr/>
        </p:nvSpPr>
        <p:spPr>
          <a:xfrm>
            <a:off x="5797192" y="1636150"/>
            <a:ext cx="6386105" cy="2546570"/>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3137" kern="0" dirty="0">
                <a:solidFill>
                  <a:schemeClr val="tx2"/>
                </a:solidFill>
              </a:rPr>
              <a:t>VM Size &amp; Partition Count Matter</a:t>
            </a:r>
          </a:p>
          <a:p>
            <a:pPr marL="336145" indent="-336145" defTabSz="896386">
              <a:lnSpc>
                <a:spcPct val="90000"/>
              </a:lnSpc>
              <a:spcAft>
                <a:spcPts val="588"/>
              </a:spcAft>
              <a:buFont typeface="Arial" panose="020B0604020202020204" pitchFamily="34" charset="0"/>
              <a:buChar char="•"/>
              <a:defRPr/>
            </a:pPr>
            <a:r>
              <a:rPr lang="en-US" sz="2745" kern="0" dirty="0">
                <a:gradFill>
                  <a:gsLst>
                    <a:gs pos="2917">
                      <a:schemeClr val="tx1"/>
                    </a:gs>
                    <a:gs pos="30000">
                      <a:schemeClr val="tx1"/>
                    </a:gs>
                  </a:gsLst>
                  <a:lin ang="5400000" scaled="0"/>
                </a:gradFill>
              </a:rPr>
              <a:t>Data is stored in memory</a:t>
            </a:r>
          </a:p>
          <a:p>
            <a:pPr marL="336145" indent="-336145" defTabSz="896386">
              <a:lnSpc>
                <a:spcPct val="90000"/>
              </a:lnSpc>
              <a:spcAft>
                <a:spcPts val="588"/>
              </a:spcAft>
              <a:buFont typeface="Arial" panose="020B0604020202020204" pitchFamily="34" charset="0"/>
              <a:buChar char="•"/>
              <a:defRPr/>
            </a:pPr>
            <a:r>
              <a:rPr lang="en-US" sz="2745" kern="0" dirty="0">
                <a:gradFill>
                  <a:gsLst>
                    <a:gs pos="2917">
                      <a:schemeClr val="tx1"/>
                    </a:gs>
                    <a:gs pos="30000">
                      <a:schemeClr val="tx1"/>
                    </a:gs>
                  </a:gsLst>
                  <a:lin ang="5400000" scaled="0"/>
                </a:gradFill>
              </a:rPr>
              <a:t>Partition count is fixed</a:t>
            </a:r>
          </a:p>
          <a:p>
            <a:pPr marL="336145" indent="-336145" defTabSz="896386">
              <a:lnSpc>
                <a:spcPct val="90000"/>
              </a:lnSpc>
              <a:spcAft>
                <a:spcPts val="588"/>
              </a:spcAft>
              <a:buFont typeface="Arial" panose="020B0604020202020204" pitchFamily="34" charset="0"/>
              <a:buChar char="•"/>
              <a:defRPr/>
            </a:pPr>
            <a:r>
              <a:rPr lang="en-US" sz="2745" kern="0" dirty="0">
                <a:gradFill>
                  <a:gsLst>
                    <a:gs pos="2917">
                      <a:schemeClr val="tx1"/>
                    </a:gs>
                    <a:gs pos="30000">
                      <a:schemeClr val="tx1"/>
                    </a:gs>
                  </a:gsLst>
                  <a:lin ang="5400000" scaled="0"/>
                </a:gradFill>
              </a:rPr>
              <a:t>Favor more partitions than nodes</a:t>
            </a:r>
          </a:p>
          <a:p>
            <a:pPr marL="336145" indent="-336145" defTabSz="896386">
              <a:lnSpc>
                <a:spcPct val="90000"/>
              </a:lnSpc>
              <a:spcAft>
                <a:spcPts val="588"/>
              </a:spcAft>
              <a:buFont typeface="Arial" panose="020B0604020202020204" pitchFamily="34" charset="0"/>
              <a:buChar char="•"/>
              <a:defRPr/>
            </a:pPr>
            <a:r>
              <a:rPr lang="en-US" sz="2745" kern="0" dirty="0">
                <a:gradFill>
                  <a:gsLst>
                    <a:gs pos="2917">
                      <a:schemeClr val="tx1"/>
                    </a:gs>
                    <a:gs pos="30000">
                      <a:schemeClr val="tx1"/>
                    </a:gs>
                  </a:gsLst>
                  <a:lin ang="5400000" scaled="0"/>
                </a:gradFill>
              </a:rPr>
              <a:t>Smaller partitions easier to copy</a:t>
            </a:r>
          </a:p>
        </p:txBody>
      </p:sp>
    </p:spTree>
    <p:extLst>
      <p:ext uri="{BB962C8B-B14F-4D97-AF65-F5344CB8AC3E}">
        <p14:creationId xmlns:p14="http://schemas.microsoft.com/office/powerpoint/2010/main" val="127407802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DevOps</a:t>
            </a:r>
            <a:endParaRPr lang="en-US" dirty="0"/>
          </a:p>
        </p:txBody>
      </p:sp>
      <p:sp>
        <p:nvSpPr>
          <p:cNvPr id="3" name="Text Placeholder 2"/>
          <p:cNvSpPr>
            <a:spLocks noGrp="1"/>
          </p:cNvSpPr>
          <p:nvPr>
            <p:ph type="body" sz="quarter" idx="10"/>
          </p:nvPr>
        </p:nvSpPr>
        <p:spPr>
          <a:xfrm>
            <a:off x="269239" y="1189177"/>
            <a:ext cx="11653523" cy="5969006"/>
          </a:xfrm>
        </p:spPr>
        <p:txBody>
          <a:bodyPr/>
          <a:lstStyle/>
          <a:p>
            <a:r>
              <a:rPr lang="en-US" dirty="0"/>
              <a:t>Rapid Deployment &amp; Upgrades</a:t>
            </a:r>
          </a:p>
          <a:p>
            <a:pPr lvl="1"/>
            <a:r>
              <a:rPr lang="en-US" sz="2400" dirty="0"/>
              <a:t>Seconds with Service Fabric vs. minutes for Cloud Services</a:t>
            </a:r>
          </a:p>
          <a:p>
            <a:pPr lvl="1"/>
            <a:endParaRPr lang="en-US" sz="1400" dirty="0"/>
          </a:p>
          <a:p>
            <a:r>
              <a:rPr lang="en-US" dirty="0"/>
              <a:t>Advanced Lifecycle Management</a:t>
            </a:r>
          </a:p>
          <a:p>
            <a:pPr lvl="1"/>
            <a:r>
              <a:rPr lang="en-US" sz="2400" dirty="0"/>
              <a:t>Azure Resource Manager</a:t>
            </a:r>
          </a:p>
          <a:p>
            <a:pPr lvl="1"/>
            <a:r>
              <a:rPr lang="en-US" sz="2400" dirty="0"/>
              <a:t>Fault Recovery</a:t>
            </a:r>
          </a:p>
          <a:p>
            <a:pPr lvl="1"/>
            <a:r>
              <a:rPr lang="en-US" sz="2400" dirty="0"/>
              <a:t>Health Metrics</a:t>
            </a:r>
          </a:p>
          <a:p>
            <a:pPr lvl="1"/>
            <a:r>
              <a:rPr lang="en-US" sz="2400" dirty="0"/>
              <a:t>Built-in Testability / Faults</a:t>
            </a:r>
            <a:endParaRPr lang="en-US" sz="2200" dirty="0"/>
          </a:p>
          <a:p>
            <a:pPr lvl="1"/>
            <a:endParaRPr lang="en-US" sz="1400" dirty="0"/>
          </a:p>
          <a:p>
            <a:r>
              <a:rPr lang="en-US" dirty="0"/>
              <a:t>Infrastructure Management / VMSS</a:t>
            </a:r>
          </a:p>
          <a:p>
            <a:pPr lvl="1"/>
            <a:r>
              <a:rPr lang="en-US" sz="2400" dirty="0"/>
              <a:t>VM / node type – you</a:t>
            </a:r>
          </a:p>
          <a:p>
            <a:pPr lvl="1"/>
            <a:r>
              <a:rPr lang="en-US" sz="2400" dirty="0"/>
              <a:t>VM patching – you (currently)</a:t>
            </a:r>
          </a:p>
          <a:p>
            <a:pPr lvl="1"/>
            <a:r>
              <a:rPr lang="en-US" sz="2400" dirty="0"/>
              <a:t>Service placement constraints - you</a:t>
            </a:r>
          </a:p>
        </p:txBody>
      </p:sp>
    </p:spTree>
    <p:extLst>
      <p:ext uri="{BB962C8B-B14F-4D97-AF65-F5344CB8AC3E}">
        <p14:creationId xmlns:p14="http://schemas.microsoft.com/office/powerpoint/2010/main" val="208997944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Platform for Microservices is not Free</a:t>
            </a:r>
            <a:endParaRPr lang="en-US" dirty="0"/>
          </a:p>
        </p:txBody>
      </p:sp>
      <p:sp>
        <p:nvSpPr>
          <p:cNvPr id="3" name="Text Placeholder 2"/>
          <p:cNvSpPr>
            <a:spLocks noGrp="1"/>
          </p:cNvSpPr>
          <p:nvPr>
            <p:ph type="body" sz="quarter" idx="10"/>
          </p:nvPr>
        </p:nvSpPr>
        <p:spPr>
          <a:xfrm>
            <a:off x="269239" y="1189177"/>
            <a:ext cx="11653523" cy="5562741"/>
          </a:xfrm>
        </p:spPr>
        <p:txBody>
          <a:bodyPr/>
          <a:lstStyle/>
          <a:p>
            <a:r>
              <a:rPr lang="en-US" dirty="0"/>
              <a:t>Problems to Solve</a:t>
            </a:r>
          </a:p>
          <a:p>
            <a:pPr lvl="1"/>
            <a:r>
              <a:rPr lang="en-US" sz="2400" dirty="0"/>
              <a:t>Service Availability </a:t>
            </a:r>
          </a:p>
          <a:p>
            <a:pPr lvl="1"/>
            <a:r>
              <a:rPr lang="en-US" sz="2400" dirty="0"/>
              <a:t>Resource Allocation</a:t>
            </a:r>
          </a:p>
          <a:p>
            <a:pPr lvl="1"/>
            <a:r>
              <a:rPr lang="en-US" sz="2400" dirty="0"/>
              <a:t>State Management</a:t>
            </a:r>
          </a:p>
          <a:p>
            <a:pPr lvl="1"/>
            <a:r>
              <a:rPr lang="en-US" sz="2400" dirty="0"/>
              <a:t>Versioning</a:t>
            </a:r>
          </a:p>
          <a:p>
            <a:pPr lvl="1"/>
            <a:r>
              <a:rPr lang="en-US" sz="2400" dirty="0"/>
              <a:t>Independently upgradable services / data</a:t>
            </a:r>
          </a:p>
          <a:p>
            <a:pPr lvl="1"/>
            <a:r>
              <a:rPr lang="en-US" sz="2400" dirty="0"/>
              <a:t>Roll backs</a:t>
            </a:r>
          </a:p>
          <a:p>
            <a:pPr lvl="1"/>
            <a:endParaRPr lang="en-US" dirty="0"/>
          </a:p>
          <a:p>
            <a:r>
              <a:rPr lang="en-US" dirty="0"/>
              <a:t>You provide the design &amp; code</a:t>
            </a:r>
          </a:p>
          <a:p>
            <a:pPr lvl="1"/>
            <a:r>
              <a:rPr lang="en-US" sz="2400" dirty="0"/>
              <a:t>You can still write monolithic applications and do bad things!</a:t>
            </a:r>
          </a:p>
          <a:p>
            <a:pPr lvl="1"/>
            <a:endParaRPr lang="en-US" dirty="0"/>
          </a:p>
          <a:p>
            <a:endParaRPr lang="en-US" dirty="0"/>
          </a:p>
        </p:txBody>
      </p:sp>
      <p:pic>
        <p:nvPicPr>
          <p:cNvPr id="4" name="Picture 3"/>
          <p:cNvPicPr>
            <a:picLocks noChangeAspect="1"/>
          </p:cNvPicPr>
          <p:nvPr/>
        </p:nvPicPr>
        <p:blipFill>
          <a:blip r:embed="rId3"/>
          <a:stretch>
            <a:fillRect/>
          </a:stretch>
        </p:blipFill>
        <p:spPr>
          <a:xfrm>
            <a:off x="8029290" y="1038534"/>
            <a:ext cx="3893473" cy="3893473"/>
          </a:xfrm>
          <a:prstGeom prst="rect">
            <a:avLst/>
          </a:prstGeom>
          <a:solidFill>
            <a:srgbClr val="F8F8F8"/>
          </a:solidFill>
        </p:spPr>
      </p:pic>
    </p:spTree>
    <p:extLst>
      <p:ext uri="{BB962C8B-B14F-4D97-AF65-F5344CB8AC3E}">
        <p14:creationId xmlns:p14="http://schemas.microsoft.com/office/powerpoint/2010/main" val="176311736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Migration Pattern</a:t>
            </a:r>
          </a:p>
        </p:txBody>
      </p:sp>
    </p:spTree>
    <p:extLst>
      <p:ext uri="{BB962C8B-B14F-4D97-AF65-F5344CB8AC3E}">
        <p14:creationId xmlns:p14="http://schemas.microsoft.com/office/powerpoint/2010/main" val="296467994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Master Plan</a:t>
            </a:r>
          </a:p>
        </p:txBody>
      </p:sp>
      <p:sp>
        <p:nvSpPr>
          <p:cNvPr id="4" name="Rectangle: Rounded Corners 3"/>
          <p:cNvSpPr/>
          <p:nvPr/>
        </p:nvSpPr>
        <p:spPr bwMode="auto">
          <a:xfrm>
            <a:off x="4365309" y="3201943"/>
            <a:ext cx="3460727" cy="2151330"/>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4000" kern="0" dirty="0">
                <a:gradFill>
                  <a:gsLst>
                    <a:gs pos="5439">
                      <a:srgbClr val="F8F8F8"/>
                    </a:gs>
                    <a:gs pos="10000">
                      <a:srgbClr val="F8F8F8"/>
                    </a:gs>
                  </a:gsLst>
                  <a:lin ang="5400000" scaled="0"/>
                </a:gradFill>
              </a:rPr>
              <a:t>Migrate the Application</a:t>
            </a:r>
          </a:p>
        </p:txBody>
      </p:sp>
      <p:sp>
        <p:nvSpPr>
          <p:cNvPr id="5" name="Rectangle: Rounded Corners 4"/>
          <p:cNvSpPr/>
          <p:nvPr/>
        </p:nvSpPr>
        <p:spPr bwMode="auto">
          <a:xfrm>
            <a:off x="8548298" y="3201943"/>
            <a:ext cx="3531568" cy="2151330"/>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4000" kern="0" dirty="0">
                <a:gradFill>
                  <a:gsLst>
                    <a:gs pos="5439">
                      <a:srgbClr val="F8F8F8"/>
                    </a:gs>
                    <a:gs pos="10000">
                      <a:srgbClr val="F8F8F8"/>
                    </a:gs>
                  </a:gsLst>
                  <a:lin ang="5400000" scaled="0"/>
                </a:gradFill>
              </a:rPr>
              <a:t>Modify the Application</a:t>
            </a:r>
          </a:p>
        </p:txBody>
      </p:sp>
      <p:cxnSp>
        <p:nvCxnSpPr>
          <p:cNvPr id="23" name="Straight Connector 22"/>
          <p:cNvCxnSpPr>
            <a:cxnSpLocks/>
          </p:cNvCxnSpPr>
          <p:nvPr/>
        </p:nvCxnSpPr>
        <p:spPr>
          <a:xfrm flipV="1">
            <a:off x="269240" y="2983230"/>
            <a:ext cx="11655840" cy="924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676332" y="1829956"/>
            <a:ext cx="2838679" cy="1267251"/>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4705" kern="0" dirty="0">
                <a:gradFill>
                  <a:gsLst>
                    <a:gs pos="2917">
                      <a:schemeClr val="tx1"/>
                    </a:gs>
                    <a:gs pos="30000">
                      <a:schemeClr val="tx1"/>
                    </a:gs>
                  </a:gsLst>
                  <a:lin ang="5400000" scaled="0"/>
                </a:gradFill>
              </a:rPr>
              <a:t>Phase </a:t>
            </a:r>
            <a:r>
              <a:rPr lang="en-US" sz="7058" kern="0" dirty="0">
                <a:gradFill>
                  <a:gsLst>
                    <a:gs pos="2917">
                      <a:schemeClr val="tx1"/>
                    </a:gs>
                    <a:gs pos="30000">
                      <a:schemeClr val="tx1"/>
                    </a:gs>
                  </a:gsLst>
                  <a:lin ang="5400000" scaled="0"/>
                </a:gradFill>
              </a:rPr>
              <a:t>1</a:t>
            </a:r>
            <a:endParaRPr lang="en-US" sz="4705" kern="0" dirty="0">
              <a:gradFill>
                <a:gsLst>
                  <a:gs pos="2917">
                    <a:schemeClr val="tx1"/>
                  </a:gs>
                  <a:gs pos="30000">
                    <a:schemeClr val="tx1"/>
                  </a:gs>
                </a:gsLst>
                <a:lin ang="5400000" scaled="0"/>
              </a:gradFill>
            </a:endParaRPr>
          </a:p>
        </p:txBody>
      </p:sp>
      <p:sp>
        <p:nvSpPr>
          <p:cNvPr id="26" name="TextBox 25"/>
          <p:cNvSpPr txBox="1"/>
          <p:nvPr/>
        </p:nvSpPr>
        <p:spPr>
          <a:xfrm>
            <a:off x="8894742" y="1829956"/>
            <a:ext cx="2838679" cy="1267251"/>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4705" kern="0" dirty="0">
                <a:gradFill>
                  <a:gsLst>
                    <a:gs pos="2917">
                      <a:schemeClr val="tx1"/>
                    </a:gs>
                    <a:gs pos="30000">
                      <a:schemeClr val="tx1"/>
                    </a:gs>
                  </a:gsLst>
                  <a:lin ang="5400000" scaled="0"/>
                </a:gradFill>
              </a:rPr>
              <a:t>Phase </a:t>
            </a:r>
            <a:r>
              <a:rPr lang="en-US" sz="7058" kern="0" dirty="0">
                <a:gradFill>
                  <a:gsLst>
                    <a:gs pos="2917">
                      <a:schemeClr val="tx1"/>
                    </a:gs>
                    <a:gs pos="30000">
                      <a:schemeClr val="tx1"/>
                    </a:gs>
                  </a:gsLst>
                  <a:lin ang="5400000" scaled="0"/>
                </a:gradFill>
              </a:rPr>
              <a:t>2</a:t>
            </a:r>
            <a:endParaRPr lang="en-US" sz="4705" kern="0" dirty="0">
              <a:gradFill>
                <a:gsLst>
                  <a:gs pos="2917">
                    <a:schemeClr val="tx1"/>
                  </a:gs>
                  <a:gs pos="30000">
                    <a:schemeClr val="tx1"/>
                  </a:gs>
                </a:gsLst>
                <a:lin ang="5400000" scaled="0"/>
              </a:gradFill>
            </a:endParaRPr>
          </a:p>
        </p:txBody>
      </p:sp>
      <p:sp>
        <p:nvSpPr>
          <p:cNvPr id="8" name="Rectangle: Rounded Corners 7"/>
          <p:cNvSpPr/>
          <p:nvPr/>
        </p:nvSpPr>
        <p:spPr bwMode="auto">
          <a:xfrm>
            <a:off x="182320" y="3201943"/>
            <a:ext cx="3460727" cy="2151330"/>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4000" kern="0" dirty="0">
                <a:gradFill>
                  <a:gsLst>
                    <a:gs pos="5439">
                      <a:srgbClr val="F8F8F8"/>
                    </a:gs>
                    <a:gs pos="10000">
                      <a:srgbClr val="F8F8F8"/>
                    </a:gs>
                  </a:gsLst>
                  <a:lin ang="5400000" scaled="0"/>
                </a:gradFill>
              </a:rPr>
              <a:t>Get Modern</a:t>
            </a:r>
          </a:p>
        </p:txBody>
      </p:sp>
      <p:sp>
        <p:nvSpPr>
          <p:cNvPr id="9" name="TextBox 8"/>
          <p:cNvSpPr txBox="1"/>
          <p:nvPr/>
        </p:nvSpPr>
        <p:spPr>
          <a:xfrm>
            <a:off x="493343" y="2107610"/>
            <a:ext cx="2838679" cy="941311"/>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4705" kern="0" dirty="0">
                <a:gradFill>
                  <a:gsLst>
                    <a:gs pos="2917">
                      <a:schemeClr val="tx1"/>
                    </a:gs>
                    <a:gs pos="30000">
                      <a:schemeClr val="tx1"/>
                    </a:gs>
                  </a:gsLst>
                  <a:lin ang="5400000" scaled="0"/>
                </a:gradFill>
              </a:rPr>
              <a:t>Phase 0</a:t>
            </a:r>
          </a:p>
        </p:txBody>
      </p:sp>
    </p:spTree>
    <p:extLst>
      <p:ext uri="{BB962C8B-B14F-4D97-AF65-F5344CB8AC3E}">
        <p14:creationId xmlns:p14="http://schemas.microsoft.com/office/powerpoint/2010/main" val="36546220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0 – Pay Technical Debt</a:t>
            </a:r>
          </a:p>
        </p:txBody>
      </p:sp>
      <p:sp>
        <p:nvSpPr>
          <p:cNvPr id="3" name="Text Placeholder 2"/>
          <p:cNvSpPr>
            <a:spLocks noGrp="1"/>
          </p:cNvSpPr>
          <p:nvPr>
            <p:ph type="body" sz="quarter" idx="10"/>
          </p:nvPr>
        </p:nvSpPr>
        <p:spPr>
          <a:xfrm>
            <a:off x="269239" y="1189177"/>
            <a:ext cx="11653523" cy="5494966"/>
          </a:xfrm>
        </p:spPr>
        <p:txBody>
          <a:bodyPr/>
          <a:lstStyle/>
          <a:p>
            <a:r>
              <a:rPr lang="en-US" dirty="0"/>
              <a:t>Get current on Azure SDKs</a:t>
            </a:r>
          </a:p>
          <a:p>
            <a:pPr lvl="1"/>
            <a:r>
              <a:rPr lang="en-US" sz="2400" dirty="0"/>
              <a:t>Support for </a:t>
            </a:r>
            <a:r>
              <a:rPr lang="en-US" sz="2400" dirty="0" err="1"/>
              <a:t>async</a:t>
            </a:r>
            <a:r>
              <a:rPr lang="en-US" sz="2400" dirty="0"/>
              <a:t> methods and improved retry policies</a:t>
            </a:r>
          </a:p>
          <a:p>
            <a:pPr lvl="1"/>
            <a:endParaRPr lang="en-US" sz="1400" dirty="0"/>
          </a:p>
          <a:p>
            <a:r>
              <a:rPr lang="en-US" dirty="0"/>
              <a:t>Update to ASP.NET MVC 5 / ASP.NET Core</a:t>
            </a:r>
          </a:p>
          <a:p>
            <a:pPr lvl="1"/>
            <a:r>
              <a:rPr lang="en-US" sz="2400" dirty="0" err="1"/>
              <a:t>Async</a:t>
            </a:r>
            <a:r>
              <a:rPr lang="en-US" sz="2400" dirty="0"/>
              <a:t> controllers</a:t>
            </a:r>
          </a:p>
          <a:p>
            <a:pPr lvl="1"/>
            <a:r>
              <a:rPr lang="en-US" sz="2400" dirty="0"/>
              <a:t>Modern view engine</a:t>
            </a:r>
          </a:p>
          <a:p>
            <a:pPr lvl="1"/>
            <a:endParaRPr lang="en-US" sz="1400" dirty="0"/>
          </a:p>
          <a:p>
            <a:r>
              <a:rPr lang="en-US" dirty="0"/>
              <a:t>Azure AD using Open ID</a:t>
            </a:r>
          </a:p>
          <a:p>
            <a:pPr lvl="1"/>
            <a:r>
              <a:rPr lang="en-US" sz="2400" dirty="0"/>
              <a:t>Replace WS-Federation</a:t>
            </a:r>
          </a:p>
          <a:p>
            <a:pPr lvl="1"/>
            <a:endParaRPr lang="en-US" sz="1400" dirty="0"/>
          </a:p>
          <a:p>
            <a:r>
              <a:rPr lang="en-US" dirty="0"/>
              <a:t>Azure </a:t>
            </a:r>
            <a:r>
              <a:rPr lang="en-US" dirty="0" err="1"/>
              <a:t>Redis</a:t>
            </a:r>
            <a:r>
              <a:rPr lang="en-US" dirty="0"/>
              <a:t> Cache</a:t>
            </a:r>
          </a:p>
          <a:p>
            <a:pPr lvl="1"/>
            <a:r>
              <a:rPr lang="en-US" sz="2400" dirty="0"/>
              <a:t>Replace Azure In-Role Cache (no longer supported)</a:t>
            </a:r>
          </a:p>
        </p:txBody>
      </p:sp>
      <p:grpSp>
        <p:nvGrpSpPr>
          <p:cNvPr id="7" name="Group 361"/>
          <p:cNvGrpSpPr>
            <a:grpSpLocks noChangeAspect="1"/>
          </p:cNvGrpSpPr>
          <p:nvPr/>
        </p:nvGrpSpPr>
        <p:grpSpPr bwMode="auto">
          <a:xfrm>
            <a:off x="9537193" y="739342"/>
            <a:ext cx="2084832" cy="5953853"/>
            <a:chOff x="378" y="1801"/>
            <a:chExt cx="742" cy="2119"/>
          </a:xfrm>
        </p:grpSpPr>
        <p:sp>
          <p:nvSpPr>
            <p:cNvPr id="8" name="AutoShape 360"/>
            <p:cNvSpPr>
              <a:spLocks noChangeAspect="1" noChangeArrowheads="1" noTextEdit="1"/>
            </p:cNvSpPr>
            <p:nvPr/>
          </p:nvSpPr>
          <p:spPr bwMode="auto">
            <a:xfrm>
              <a:off x="378" y="1801"/>
              <a:ext cx="742" cy="2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362"/>
            <p:cNvSpPr>
              <a:spLocks noChangeArrowheads="1"/>
            </p:cNvSpPr>
            <p:nvPr/>
          </p:nvSpPr>
          <p:spPr bwMode="auto">
            <a:xfrm>
              <a:off x="853" y="2040"/>
              <a:ext cx="225" cy="20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363"/>
            <p:cNvSpPr>
              <a:spLocks noChangeArrowheads="1"/>
            </p:cNvSpPr>
            <p:nvPr/>
          </p:nvSpPr>
          <p:spPr bwMode="auto">
            <a:xfrm>
              <a:off x="380" y="2242"/>
              <a:ext cx="740" cy="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364"/>
            <p:cNvSpPr>
              <a:spLocks noChangeArrowheads="1"/>
            </p:cNvSpPr>
            <p:nvPr/>
          </p:nvSpPr>
          <p:spPr bwMode="auto">
            <a:xfrm>
              <a:off x="422" y="2276"/>
              <a:ext cx="656" cy="3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365"/>
            <p:cNvSpPr>
              <a:spLocks noChangeArrowheads="1"/>
            </p:cNvSpPr>
            <p:nvPr/>
          </p:nvSpPr>
          <p:spPr bwMode="auto">
            <a:xfrm>
              <a:off x="380" y="2605"/>
              <a:ext cx="740" cy="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366"/>
            <p:cNvSpPr>
              <a:spLocks noChangeArrowheads="1"/>
            </p:cNvSpPr>
            <p:nvPr/>
          </p:nvSpPr>
          <p:spPr bwMode="auto">
            <a:xfrm>
              <a:off x="422" y="2637"/>
              <a:ext cx="656" cy="3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367"/>
            <p:cNvSpPr>
              <a:spLocks noChangeArrowheads="1"/>
            </p:cNvSpPr>
            <p:nvPr/>
          </p:nvSpPr>
          <p:spPr bwMode="auto">
            <a:xfrm>
              <a:off x="502" y="2968"/>
              <a:ext cx="496" cy="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368"/>
            <p:cNvSpPr>
              <a:spLocks noChangeArrowheads="1"/>
            </p:cNvSpPr>
            <p:nvPr/>
          </p:nvSpPr>
          <p:spPr bwMode="auto">
            <a:xfrm>
              <a:off x="544" y="3000"/>
              <a:ext cx="413" cy="5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369"/>
            <p:cNvSpPr>
              <a:spLocks noChangeArrowheads="1"/>
            </p:cNvSpPr>
            <p:nvPr/>
          </p:nvSpPr>
          <p:spPr bwMode="auto">
            <a:xfrm>
              <a:off x="594" y="2312"/>
              <a:ext cx="484" cy="29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370"/>
            <p:cNvSpPr>
              <a:spLocks/>
            </p:cNvSpPr>
            <p:nvPr/>
          </p:nvSpPr>
          <p:spPr bwMode="auto">
            <a:xfrm>
              <a:off x="594" y="2673"/>
              <a:ext cx="484" cy="295"/>
            </a:xfrm>
            <a:custGeom>
              <a:avLst/>
              <a:gdLst>
                <a:gd name="T0" fmla="*/ 363 w 484"/>
                <a:gd name="T1" fmla="*/ 295 h 295"/>
                <a:gd name="T2" fmla="*/ 484 w 484"/>
                <a:gd name="T3" fmla="*/ 0 h 295"/>
                <a:gd name="T4" fmla="*/ 0 w 484"/>
                <a:gd name="T5" fmla="*/ 0 h 295"/>
                <a:gd name="T6" fmla="*/ 0 w 484"/>
                <a:gd name="T7" fmla="*/ 295 h 295"/>
                <a:gd name="T8" fmla="*/ 363 w 484"/>
                <a:gd name="T9" fmla="*/ 295 h 295"/>
              </a:gdLst>
              <a:ahLst/>
              <a:cxnLst>
                <a:cxn ang="0">
                  <a:pos x="T0" y="T1"/>
                </a:cxn>
                <a:cxn ang="0">
                  <a:pos x="T2" y="T3"/>
                </a:cxn>
                <a:cxn ang="0">
                  <a:pos x="T4" y="T5"/>
                </a:cxn>
                <a:cxn ang="0">
                  <a:pos x="T6" y="T7"/>
                </a:cxn>
                <a:cxn ang="0">
                  <a:pos x="T8" y="T9"/>
                </a:cxn>
              </a:cxnLst>
              <a:rect l="0" t="0" r="r" b="b"/>
              <a:pathLst>
                <a:path w="484" h="295">
                  <a:moveTo>
                    <a:pt x="363" y="295"/>
                  </a:moveTo>
                  <a:lnTo>
                    <a:pt x="484" y="0"/>
                  </a:lnTo>
                  <a:lnTo>
                    <a:pt x="0" y="0"/>
                  </a:lnTo>
                  <a:lnTo>
                    <a:pt x="0" y="295"/>
                  </a:lnTo>
                  <a:lnTo>
                    <a:pt x="363" y="295"/>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371"/>
            <p:cNvSpPr>
              <a:spLocks noChangeArrowheads="1"/>
            </p:cNvSpPr>
            <p:nvPr/>
          </p:nvSpPr>
          <p:spPr bwMode="auto">
            <a:xfrm>
              <a:off x="422" y="2312"/>
              <a:ext cx="172" cy="29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372"/>
            <p:cNvSpPr>
              <a:spLocks noChangeArrowheads="1"/>
            </p:cNvSpPr>
            <p:nvPr/>
          </p:nvSpPr>
          <p:spPr bwMode="auto">
            <a:xfrm>
              <a:off x="651" y="2424"/>
              <a:ext cx="172" cy="7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373"/>
            <p:cNvSpPr>
              <a:spLocks/>
            </p:cNvSpPr>
            <p:nvPr/>
          </p:nvSpPr>
          <p:spPr bwMode="auto">
            <a:xfrm>
              <a:off x="422" y="2673"/>
              <a:ext cx="172" cy="295"/>
            </a:xfrm>
            <a:custGeom>
              <a:avLst/>
              <a:gdLst>
                <a:gd name="T0" fmla="*/ 122 w 172"/>
                <a:gd name="T1" fmla="*/ 295 h 295"/>
                <a:gd name="T2" fmla="*/ 172 w 172"/>
                <a:gd name="T3" fmla="*/ 295 h 295"/>
                <a:gd name="T4" fmla="*/ 172 w 172"/>
                <a:gd name="T5" fmla="*/ 0 h 295"/>
                <a:gd name="T6" fmla="*/ 0 w 172"/>
                <a:gd name="T7" fmla="*/ 0 h 295"/>
                <a:gd name="T8" fmla="*/ 122 w 172"/>
                <a:gd name="T9" fmla="*/ 295 h 295"/>
              </a:gdLst>
              <a:ahLst/>
              <a:cxnLst>
                <a:cxn ang="0">
                  <a:pos x="T0" y="T1"/>
                </a:cxn>
                <a:cxn ang="0">
                  <a:pos x="T2" y="T3"/>
                </a:cxn>
                <a:cxn ang="0">
                  <a:pos x="T4" y="T5"/>
                </a:cxn>
                <a:cxn ang="0">
                  <a:pos x="T6" y="T7"/>
                </a:cxn>
                <a:cxn ang="0">
                  <a:pos x="T8" y="T9"/>
                </a:cxn>
              </a:cxnLst>
              <a:rect l="0" t="0" r="r" b="b"/>
              <a:pathLst>
                <a:path w="172" h="295">
                  <a:moveTo>
                    <a:pt x="122" y="295"/>
                  </a:moveTo>
                  <a:lnTo>
                    <a:pt x="172" y="295"/>
                  </a:lnTo>
                  <a:lnTo>
                    <a:pt x="172" y="0"/>
                  </a:lnTo>
                  <a:lnTo>
                    <a:pt x="0" y="0"/>
                  </a:lnTo>
                  <a:lnTo>
                    <a:pt x="122" y="29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374"/>
            <p:cNvSpPr>
              <a:spLocks/>
            </p:cNvSpPr>
            <p:nvPr/>
          </p:nvSpPr>
          <p:spPr bwMode="auto">
            <a:xfrm>
              <a:off x="578" y="3096"/>
              <a:ext cx="35" cy="88"/>
            </a:xfrm>
            <a:custGeom>
              <a:avLst/>
              <a:gdLst>
                <a:gd name="T0" fmla="*/ 18 w 18"/>
                <a:gd name="T1" fmla="*/ 0 h 44"/>
                <a:gd name="T2" fmla="*/ 18 w 18"/>
                <a:gd name="T3" fmla="*/ 44 h 44"/>
                <a:gd name="T4" fmla="*/ 9 w 18"/>
                <a:gd name="T5" fmla="*/ 44 h 44"/>
                <a:gd name="T6" fmla="*/ 9 w 18"/>
                <a:gd name="T7" fmla="*/ 10 h 44"/>
                <a:gd name="T8" fmla="*/ 7 w 18"/>
                <a:gd name="T9" fmla="*/ 12 h 44"/>
                <a:gd name="T10" fmla="*/ 5 w 18"/>
                <a:gd name="T11" fmla="*/ 13 h 44"/>
                <a:gd name="T12" fmla="*/ 2 w 18"/>
                <a:gd name="T13" fmla="*/ 14 h 44"/>
                <a:gd name="T14" fmla="*/ 0 w 18"/>
                <a:gd name="T15" fmla="*/ 14 h 44"/>
                <a:gd name="T16" fmla="*/ 0 w 18"/>
                <a:gd name="T17" fmla="*/ 6 h 44"/>
                <a:gd name="T18" fmla="*/ 7 w 18"/>
                <a:gd name="T19" fmla="*/ 3 h 44"/>
                <a:gd name="T20" fmla="*/ 13 w 18"/>
                <a:gd name="T21" fmla="*/ 0 h 44"/>
                <a:gd name="T22" fmla="*/ 18 w 18"/>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44">
                  <a:moveTo>
                    <a:pt x="18" y="0"/>
                  </a:moveTo>
                  <a:cubicBezTo>
                    <a:pt x="18" y="44"/>
                    <a:pt x="18" y="44"/>
                    <a:pt x="18" y="44"/>
                  </a:cubicBezTo>
                  <a:cubicBezTo>
                    <a:pt x="9" y="44"/>
                    <a:pt x="9" y="44"/>
                    <a:pt x="9" y="44"/>
                  </a:cubicBezTo>
                  <a:cubicBezTo>
                    <a:pt x="9" y="10"/>
                    <a:pt x="9" y="10"/>
                    <a:pt x="9" y="10"/>
                  </a:cubicBezTo>
                  <a:cubicBezTo>
                    <a:pt x="8" y="11"/>
                    <a:pt x="8" y="11"/>
                    <a:pt x="7" y="12"/>
                  </a:cubicBezTo>
                  <a:cubicBezTo>
                    <a:pt x="6" y="12"/>
                    <a:pt x="6" y="13"/>
                    <a:pt x="5" y="13"/>
                  </a:cubicBezTo>
                  <a:cubicBezTo>
                    <a:pt x="4" y="13"/>
                    <a:pt x="3" y="13"/>
                    <a:pt x="2" y="14"/>
                  </a:cubicBezTo>
                  <a:cubicBezTo>
                    <a:pt x="1" y="14"/>
                    <a:pt x="0" y="14"/>
                    <a:pt x="0" y="14"/>
                  </a:cubicBezTo>
                  <a:cubicBezTo>
                    <a:pt x="0" y="6"/>
                    <a:pt x="0" y="6"/>
                    <a:pt x="0" y="6"/>
                  </a:cubicBezTo>
                  <a:cubicBezTo>
                    <a:pt x="2" y="5"/>
                    <a:pt x="4" y="5"/>
                    <a:pt x="7" y="3"/>
                  </a:cubicBezTo>
                  <a:cubicBezTo>
                    <a:pt x="9" y="2"/>
                    <a:pt x="11" y="1"/>
                    <a:pt x="13" y="0"/>
                  </a:cubicBezTo>
                  <a:lnTo>
                    <a:pt x="1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375"/>
            <p:cNvSpPr>
              <a:spLocks noEditPoints="1"/>
            </p:cNvSpPr>
            <p:nvPr/>
          </p:nvSpPr>
          <p:spPr bwMode="auto">
            <a:xfrm>
              <a:off x="645" y="3096"/>
              <a:ext cx="62" cy="90"/>
            </a:xfrm>
            <a:custGeom>
              <a:avLst/>
              <a:gdLst>
                <a:gd name="T0" fmla="*/ 15 w 31"/>
                <a:gd name="T1" fmla="*/ 45 h 45"/>
                <a:gd name="T2" fmla="*/ 0 w 31"/>
                <a:gd name="T3" fmla="*/ 23 h 45"/>
                <a:gd name="T4" fmla="*/ 4 w 31"/>
                <a:gd name="T5" fmla="*/ 6 h 45"/>
                <a:gd name="T6" fmla="*/ 16 w 31"/>
                <a:gd name="T7" fmla="*/ 0 h 45"/>
                <a:gd name="T8" fmla="*/ 31 w 31"/>
                <a:gd name="T9" fmla="*/ 22 h 45"/>
                <a:gd name="T10" fmla="*/ 27 w 31"/>
                <a:gd name="T11" fmla="*/ 39 h 45"/>
                <a:gd name="T12" fmla="*/ 15 w 31"/>
                <a:gd name="T13" fmla="*/ 45 h 45"/>
                <a:gd name="T14" fmla="*/ 16 w 31"/>
                <a:gd name="T15" fmla="*/ 7 h 45"/>
                <a:gd name="T16" fmla="*/ 9 w 31"/>
                <a:gd name="T17" fmla="*/ 23 h 45"/>
                <a:gd name="T18" fmla="*/ 15 w 31"/>
                <a:gd name="T19" fmla="*/ 37 h 45"/>
                <a:gd name="T20" fmla="*/ 21 w 31"/>
                <a:gd name="T21" fmla="*/ 22 h 45"/>
                <a:gd name="T22" fmla="*/ 16 w 31"/>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45">
                  <a:moveTo>
                    <a:pt x="15" y="45"/>
                  </a:moveTo>
                  <a:cubicBezTo>
                    <a:pt x="5" y="45"/>
                    <a:pt x="0" y="38"/>
                    <a:pt x="0" y="23"/>
                  </a:cubicBezTo>
                  <a:cubicBezTo>
                    <a:pt x="0" y="16"/>
                    <a:pt x="1" y="10"/>
                    <a:pt x="4" y="6"/>
                  </a:cubicBezTo>
                  <a:cubicBezTo>
                    <a:pt x="7" y="2"/>
                    <a:pt x="11" y="0"/>
                    <a:pt x="16" y="0"/>
                  </a:cubicBezTo>
                  <a:cubicBezTo>
                    <a:pt x="26" y="0"/>
                    <a:pt x="31" y="7"/>
                    <a:pt x="31" y="22"/>
                  </a:cubicBezTo>
                  <a:cubicBezTo>
                    <a:pt x="31" y="29"/>
                    <a:pt x="30" y="35"/>
                    <a:pt x="27" y="39"/>
                  </a:cubicBezTo>
                  <a:cubicBezTo>
                    <a:pt x="24" y="43"/>
                    <a:pt x="20" y="45"/>
                    <a:pt x="15" y="45"/>
                  </a:cubicBezTo>
                  <a:close/>
                  <a:moveTo>
                    <a:pt x="16" y="7"/>
                  </a:moveTo>
                  <a:cubicBezTo>
                    <a:pt x="11" y="7"/>
                    <a:pt x="9" y="12"/>
                    <a:pt x="9" y="23"/>
                  </a:cubicBezTo>
                  <a:cubicBezTo>
                    <a:pt x="9" y="33"/>
                    <a:pt x="11" y="37"/>
                    <a:pt x="15" y="37"/>
                  </a:cubicBezTo>
                  <a:cubicBezTo>
                    <a:pt x="19" y="37"/>
                    <a:pt x="21" y="32"/>
                    <a:pt x="21" y="22"/>
                  </a:cubicBezTo>
                  <a:cubicBezTo>
                    <a:pt x="21" y="12"/>
                    <a:pt x="19"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376"/>
            <p:cNvSpPr>
              <a:spLocks/>
            </p:cNvSpPr>
            <p:nvPr/>
          </p:nvSpPr>
          <p:spPr bwMode="auto">
            <a:xfrm>
              <a:off x="725" y="3096"/>
              <a:ext cx="36" cy="88"/>
            </a:xfrm>
            <a:custGeom>
              <a:avLst/>
              <a:gdLst>
                <a:gd name="T0" fmla="*/ 18 w 18"/>
                <a:gd name="T1" fmla="*/ 0 h 44"/>
                <a:gd name="T2" fmla="*/ 18 w 18"/>
                <a:gd name="T3" fmla="*/ 44 h 44"/>
                <a:gd name="T4" fmla="*/ 9 w 18"/>
                <a:gd name="T5" fmla="*/ 44 h 44"/>
                <a:gd name="T6" fmla="*/ 9 w 18"/>
                <a:gd name="T7" fmla="*/ 10 h 44"/>
                <a:gd name="T8" fmla="*/ 7 w 18"/>
                <a:gd name="T9" fmla="*/ 12 h 44"/>
                <a:gd name="T10" fmla="*/ 5 w 18"/>
                <a:gd name="T11" fmla="*/ 13 h 44"/>
                <a:gd name="T12" fmla="*/ 2 w 18"/>
                <a:gd name="T13" fmla="*/ 14 h 44"/>
                <a:gd name="T14" fmla="*/ 0 w 18"/>
                <a:gd name="T15" fmla="*/ 14 h 44"/>
                <a:gd name="T16" fmla="*/ 0 w 18"/>
                <a:gd name="T17" fmla="*/ 6 h 44"/>
                <a:gd name="T18" fmla="*/ 7 w 18"/>
                <a:gd name="T19" fmla="*/ 3 h 44"/>
                <a:gd name="T20" fmla="*/ 13 w 18"/>
                <a:gd name="T21" fmla="*/ 0 h 44"/>
                <a:gd name="T22" fmla="*/ 18 w 18"/>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44">
                  <a:moveTo>
                    <a:pt x="18" y="0"/>
                  </a:moveTo>
                  <a:cubicBezTo>
                    <a:pt x="18" y="44"/>
                    <a:pt x="18" y="44"/>
                    <a:pt x="18" y="44"/>
                  </a:cubicBezTo>
                  <a:cubicBezTo>
                    <a:pt x="9" y="44"/>
                    <a:pt x="9" y="44"/>
                    <a:pt x="9" y="44"/>
                  </a:cubicBezTo>
                  <a:cubicBezTo>
                    <a:pt x="9" y="10"/>
                    <a:pt x="9" y="10"/>
                    <a:pt x="9" y="10"/>
                  </a:cubicBezTo>
                  <a:cubicBezTo>
                    <a:pt x="8" y="11"/>
                    <a:pt x="8" y="11"/>
                    <a:pt x="7" y="12"/>
                  </a:cubicBezTo>
                  <a:cubicBezTo>
                    <a:pt x="6" y="12"/>
                    <a:pt x="6" y="13"/>
                    <a:pt x="5" y="13"/>
                  </a:cubicBezTo>
                  <a:cubicBezTo>
                    <a:pt x="4" y="13"/>
                    <a:pt x="3" y="13"/>
                    <a:pt x="2" y="14"/>
                  </a:cubicBezTo>
                  <a:cubicBezTo>
                    <a:pt x="1" y="14"/>
                    <a:pt x="0" y="14"/>
                    <a:pt x="0" y="14"/>
                  </a:cubicBezTo>
                  <a:cubicBezTo>
                    <a:pt x="0" y="6"/>
                    <a:pt x="0" y="6"/>
                    <a:pt x="0" y="6"/>
                  </a:cubicBezTo>
                  <a:cubicBezTo>
                    <a:pt x="2" y="5"/>
                    <a:pt x="4" y="5"/>
                    <a:pt x="7" y="3"/>
                  </a:cubicBezTo>
                  <a:cubicBezTo>
                    <a:pt x="9" y="2"/>
                    <a:pt x="11" y="1"/>
                    <a:pt x="13" y="0"/>
                  </a:cubicBezTo>
                  <a:lnTo>
                    <a:pt x="1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377"/>
            <p:cNvSpPr>
              <a:spLocks noEditPoints="1"/>
            </p:cNvSpPr>
            <p:nvPr/>
          </p:nvSpPr>
          <p:spPr bwMode="auto">
            <a:xfrm>
              <a:off x="568" y="3220"/>
              <a:ext cx="63" cy="89"/>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378"/>
            <p:cNvSpPr>
              <a:spLocks/>
            </p:cNvSpPr>
            <p:nvPr/>
          </p:nvSpPr>
          <p:spPr bwMode="auto">
            <a:xfrm>
              <a:off x="653" y="3220"/>
              <a:ext cx="38" cy="87"/>
            </a:xfrm>
            <a:custGeom>
              <a:avLst/>
              <a:gdLst>
                <a:gd name="T0" fmla="*/ 19 w 19"/>
                <a:gd name="T1" fmla="*/ 0 h 44"/>
                <a:gd name="T2" fmla="*/ 19 w 19"/>
                <a:gd name="T3" fmla="*/ 44 h 44"/>
                <a:gd name="T4" fmla="*/ 9 w 19"/>
                <a:gd name="T5" fmla="*/ 44 h 44"/>
                <a:gd name="T6" fmla="*/ 9 w 19"/>
                <a:gd name="T7" fmla="*/ 10 h 44"/>
                <a:gd name="T8" fmla="*/ 7 w 19"/>
                <a:gd name="T9" fmla="*/ 12 h 44"/>
                <a:gd name="T10" fmla="*/ 5 w 19"/>
                <a:gd name="T11" fmla="*/ 13 h 44"/>
                <a:gd name="T12" fmla="*/ 3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0"/>
                    <a:pt x="9" y="10"/>
                    <a:pt x="9" y="10"/>
                  </a:cubicBezTo>
                  <a:cubicBezTo>
                    <a:pt x="9" y="11"/>
                    <a:pt x="8" y="11"/>
                    <a:pt x="7" y="12"/>
                  </a:cubicBezTo>
                  <a:cubicBezTo>
                    <a:pt x="7" y="12"/>
                    <a:pt x="6" y="13"/>
                    <a:pt x="5" y="13"/>
                  </a:cubicBezTo>
                  <a:cubicBezTo>
                    <a:pt x="4" y="13"/>
                    <a:pt x="3" y="14"/>
                    <a:pt x="3" y="14"/>
                  </a:cubicBezTo>
                  <a:cubicBezTo>
                    <a:pt x="2" y="14"/>
                    <a:pt x="1" y="14"/>
                    <a:pt x="0" y="14"/>
                  </a:cubicBezTo>
                  <a:cubicBezTo>
                    <a:pt x="0" y="6"/>
                    <a:pt x="0" y="6"/>
                    <a:pt x="0" y="6"/>
                  </a:cubicBezTo>
                  <a:cubicBezTo>
                    <a:pt x="2" y="5"/>
                    <a:pt x="5" y="5"/>
                    <a:pt x="7" y="3"/>
                  </a:cubicBezTo>
                  <a:cubicBezTo>
                    <a:pt x="9" y="2"/>
                    <a:pt x="11" y="1"/>
                    <a:pt x="13" y="0"/>
                  </a:cubicBezTo>
                  <a:lnTo>
                    <a:pt x="19"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379"/>
            <p:cNvSpPr>
              <a:spLocks noEditPoints="1"/>
            </p:cNvSpPr>
            <p:nvPr/>
          </p:nvSpPr>
          <p:spPr bwMode="auto">
            <a:xfrm>
              <a:off x="715" y="3220"/>
              <a:ext cx="64" cy="89"/>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5"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380"/>
            <p:cNvSpPr>
              <a:spLocks noEditPoints="1"/>
            </p:cNvSpPr>
            <p:nvPr/>
          </p:nvSpPr>
          <p:spPr bwMode="auto">
            <a:xfrm>
              <a:off x="568" y="3589"/>
              <a:ext cx="63" cy="90"/>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7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5"/>
                    <a:pt x="2" y="10"/>
                    <a:pt x="4"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7"/>
                    <a:pt x="16" y="37"/>
                  </a:cubicBezTo>
                  <a:cubicBezTo>
                    <a:pt x="20" y="37"/>
                    <a:pt x="22" y="32"/>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381"/>
            <p:cNvSpPr>
              <a:spLocks/>
            </p:cNvSpPr>
            <p:nvPr/>
          </p:nvSpPr>
          <p:spPr bwMode="auto">
            <a:xfrm>
              <a:off x="653" y="3589"/>
              <a:ext cx="38" cy="88"/>
            </a:xfrm>
            <a:custGeom>
              <a:avLst/>
              <a:gdLst>
                <a:gd name="T0" fmla="*/ 19 w 19"/>
                <a:gd name="T1" fmla="*/ 0 h 44"/>
                <a:gd name="T2" fmla="*/ 19 w 19"/>
                <a:gd name="T3" fmla="*/ 44 h 44"/>
                <a:gd name="T4" fmla="*/ 9 w 19"/>
                <a:gd name="T5" fmla="*/ 44 h 44"/>
                <a:gd name="T6" fmla="*/ 9 w 19"/>
                <a:gd name="T7" fmla="*/ 10 h 44"/>
                <a:gd name="T8" fmla="*/ 7 w 19"/>
                <a:gd name="T9" fmla="*/ 12 h 44"/>
                <a:gd name="T10" fmla="*/ 5 w 19"/>
                <a:gd name="T11" fmla="*/ 13 h 44"/>
                <a:gd name="T12" fmla="*/ 3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0"/>
                    <a:pt x="9" y="10"/>
                    <a:pt x="9" y="10"/>
                  </a:cubicBezTo>
                  <a:cubicBezTo>
                    <a:pt x="9" y="11"/>
                    <a:pt x="8" y="11"/>
                    <a:pt x="7" y="12"/>
                  </a:cubicBezTo>
                  <a:cubicBezTo>
                    <a:pt x="7" y="12"/>
                    <a:pt x="6" y="13"/>
                    <a:pt x="5" y="13"/>
                  </a:cubicBezTo>
                  <a:cubicBezTo>
                    <a:pt x="4" y="13"/>
                    <a:pt x="3" y="13"/>
                    <a:pt x="3" y="14"/>
                  </a:cubicBezTo>
                  <a:cubicBezTo>
                    <a:pt x="2" y="14"/>
                    <a:pt x="1" y="14"/>
                    <a:pt x="0" y="14"/>
                  </a:cubicBezTo>
                  <a:cubicBezTo>
                    <a:pt x="0" y="6"/>
                    <a:pt x="0" y="6"/>
                    <a:pt x="0" y="6"/>
                  </a:cubicBezTo>
                  <a:cubicBezTo>
                    <a:pt x="2" y="5"/>
                    <a:pt x="5" y="4"/>
                    <a:pt x="7" y="3"/>
                  </a:cubicBezTo>
                  <a:cubicBezTo>
                    <a:pt x="9" y="2"/>
                    <a:pt x="11"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82"/>
            <p:cNvSpPr>
              <a:spLocks noEditPoints="1"/>
            </p:cNvSpPr>
            <p:nvPr/>
          </p:nvSpPr>
          <p:spPr bwMode="auto">
            <a:xfrm>
              <a:off x="715" y="3589"/>
              <a:ext cx="64" cy="90"/>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7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5"/>
                    <a:pt x="2" y="10"/>
                    <a:pt x="5"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7"/>
                    <a:pt x="16" y="37"/>
                  </a:cubicBezTo>
                  <a:cubicBezTo>
                    <a:pt x="20" y="37"/>
                    <a:pt x="22" y="32"/>
                    <a:pt x="22" y="22"/>
                  </a:cubicBezTo>
                  <a:cubicBezTo>
                    <a:pt x="22" y="12"/>
                    <a:pt x="20" y="7"/>
                    <a:pt x="16" y="7"/>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83"/>
            <p:cNvSpPr>
              <a:spLocks noEditPoints="1"/>
            </p:cNvSpPr>
            <p:nvPr/>
          </p:nvSpPr>
          <p:spPr bwMode="auto">
            <a:xfrm>
              <a:off x="568" y="3343"/>
              <a:ext cx="63" cy="90"/>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3"/>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84"/>
            <p:cNvSpPr>
              <a:spLocks noEditPoints="1"/>
            </p:cNvSpPr>
            <p:nvPr/>
          </p:nvSpPr>
          <p:spPr bwMode="auto">
            <a:xfrm>
              <a:off x="645" y="3343"/>
              <a:ext cx="62" cy="90"/>
            </a:xfrm>
            <a:custGeom>
              <a:avLst/>
              <a:gdLst>
                <a:gd name="T0" fmla="*/ 15 w 31"/>
                <a:gd name="T1" fmla="*/ 45 h 45"/>
                <a:gd name="T2" fmla="*/ 0 w 31"/>
                <a:gd name="T3" fmla="*/ 23 h 45"/>
                <a:gd name="T4" fmla="*/ 4 w 31"/>
                <a:gd name="T5" fmla="*/ 6 h 45"/>
                <a:gd name="T6" fmla="*/ 16 w 31"/>
                <a:gd name="T7" fmla="*/ 0 h 45"/>
                <a:gd name="T8" fmla="*/ 31 w 31"/>
                <a:gd name="T9" fmla="*/ 22 h 45"/>
                <a:gd name="T10" fmla="*/ 27 w 31"/>
                <a:gd name="T11" fmla="*/ 39 h 45"/>
                <a:gd name="T12" fmla="*/ 15 w 31"/>
                <a:gd name="T13" fmla="*/ 45 h 45"/>
                <a:gd name="T14" fmla="*/ 16 w 31"/>
                <a:gd name="T15" fmla="*/ 7 h 45"/>
                <a:gd name="T16" fmla="*/ 9 w 31"/>
                <a:gd name="T17" fmla="*/ 23 h 45"/>
                <a:gd name="T18" fmla="*/ 15 w 31"/>
                <a:gd name="T19" fmla="*/ 38 h 45"/>
                <a:gd name="T20" fmla="*/ 21 w 31"/>
                <a:gd name="T21" fmla="*/ 22 h 45"/>
                <a:gd name="T22" fmla="*/ 16 w 31"/>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45">
                  <a:moveTo>
                    <a:pt x="15" y="45"/>
                  </a:moveTo>
                  <a:cubicBezTo>
                    <a:pt x="5" y="45"/>
                    <a:pt x="0" y="38"/>
                    <a:pt x="0" y="23"/>
                  </a:cubicBezTo>
                  <a:cubicBezTo>
                    <a:pt x="0" y="16"/>
                    <a:pt x="1" y="10"/>
                    <a:pt x="4" y="6"/>
                  </a:cubicBezTo>
                  <a:cubicBezTo>
                    <a:pt x="7" y="2"/>
                    <a:pt x="11" y="0"/>
                    <a:pt x="16" y="0"/>
                  </a:cubicBezTo>
                  <a:cubicBezTo>
                    <a:pt x="26" y="0"/>
                    <a:pt x="31" y="7"/>
                    <a:pt x="31" y="22"/>
                  </a:cubicBezTo>
                  <a:cubicBezTo>
                    <a:pt x="31" y="29"/>
                    <a:pt x="30" y="35"/>
                    <a:pt x="27" y="39"/>
                  </a:cubicBezTo>
                  <a:cubicBezTo>
                    <a:pt x="24" y="43"/>
                    <a:pt x="20" y="45"/>
                    <a:pt x="15" y="45"/>
                  </a:cubicBezTo>
                  <a:close/>
                  <a:moveTo>
                    <a:pt x="16" y="7"/>
                  </a:moveTo>
                  <a:cubicBezTo>
                    <a:pt x="11" y="7"/>
                    <a:pt x="9" y="12"/>
                    <a:pt x="9" y="23"/>
                  </a:cubicBezTo>
                  <a:cubicBezTo>
                    <a:pt x="9" y="33"/>
                    <a:pt x="11" y="38"/>
                    <a:pt x="15" y="38"/>
                  </a:cubicBezTo>
                  <a:cubicBezTo>
                    <a:pt x="19" y="38"/>
                    <a:pt x="21" y="33"/>
                    <a:pt x="21" y="22"/>
                  </a:cubicBezTo>
                  <a:cubicBezTo>
                    <a:pt x="21" y="12"/>
                    <a:pt x="19"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85"/>
            <p:cNvSpPr>
              <a:spLocks/>
            </p:cNvSpPr>
            <p:nvPr/>
          </p:nvSpPr>
          <p:spPr bwMode="auto">
            <a:xfrm>
              <a:off x="725" y="3343"/>
              <a:ext cx="36" cy="88"/>
            </a:xfrm>
            <a:custGeom>
              <a:avLst/>
              <a:gdLst>
                <a:gd name="T0" fmla="*/ 18 w 18"/>
                <a:gd name="T1" fmla="*/ 0 h 44"/>
                <a:gd name="T2" fmla="*/ 18 w 18"/>
                <a:gd name="T3" fmla="*/ 44 h 44"/>
                <a:gd name="T4" fmla="*/ 9 w 18"/>
                <a:gd name="T5" fmla="*/ 44 h 44"/>
                <a:gd name="T6" fmla="*/ 9 w 18"/>
                <a:gd name="T7" fmla="*/ 11 h 44"/>
                <a:gd name="T8" fmla="*/ 7 w 18"/>
                <a:gd name="T9" fmla="*/ 12 h 44"/>
                <a:gd name="T10" fmla="*/ 5 w 18"/>
                <a:gd name="T11" fmla="*/ 13 h 44"/>
                <a:gd name="T12" fmla="*/ 2 w 18"/>
                <a:gd name="T13" fmla="*/ 14 h 44"/>
                <a:gd name="T14" fmla="*/ 0 w 18"/>
                <a:gd name="T15" fmla="*/ 14 h 44"/>
                <a:gd name="T16" fmla="*/ 0 w 18"/>
                <a:gd name="T17" fmla="*/ 6 h 44"/>
                <a:gd name="T18" fmla="*/ 7 w 18"/>
                <a:gd name="T19" fmla="*/ 3 h 44"/>
                <a:gd name="T20" fmla="*/ 13 w 18"/>
                <a:gd name="T21" fmla="*/ 0 h 44"/>
                <a:gd name="T22" fmla="*/ 18 w 18"/>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44">
                  <a:moveTo>
                    <a:pt x="18" y="0"/>
                  </a:moveTo>
                  <a:cubicBezTo>
                    <a:pt x="18" y="44"/>
                    <a:pt x="18" y="44"/>
                    <a:pt x="18" y="44"/>
                  </a:cubicBezTo>
                  <a:cubicBezTo>
                    <a:pt x="9" y="44"/>
                    <a:pt x="9" y="44"/>
                    <a:pt x="9" y="44"/>
                  </a:cubicBezTo>
                  <a:cubicBezTo>
                    <a:pt x="9" y="11"/>
                    <a:pt x="9" y="11"/>
                    <a:pt x="9" y="11"/>
                  </a:cubicBezTo>
                  <a:cubicBezTo>
                    <a:pt x="8" y="11"/>
                    <a:pt x="8" y="11"/>
                    <a:pt x="7" y="12"/>
                  </a:cubicBezTo>
                  <a:cubicBezTo>
                    <a:pt x="6" y="12"/>
                    <a:pt x="6" y="13"/>
                    <a:pt x="5" y="13"/>
                  </a:cubicBezTo>
                  <a:cubicBezTo>
                    <a:pt x="4" y="13"/>
                    <a:pt x="3" y="14"/>
                    <a:pt x="2" y="14"/>
                  </a:cubicBezTo>
                  <a:cubicBezTo>
                    <a:pt x="1" y="14"/>
                    <a:pt x="0" y="14"/>
                    <a:pt x="0" y="14"/>
                  </a:cubicBezTo>
                  <a:cubicBezTo>
                    <a:pt x="0" y="6"/>
                    <a:pt x="0" y="6"/>
                    <a:pt x="0" y="6"/>
                  </a:cubicBezTo>
                  <a:cubicBezTo>
                    <a:pt x="2" y="6"/>
                    <a:pt x="4" y="5"/>
                    <a:pt x="7" y="3"/>
                  </a:cubicBezTo>
                  <a:cubicBezTo>
                    <a:pt x="9" y="2"/>
                    <a:pt x="11" y="1"/>
                    <a:pt x="13" y="0"/>
                  </a:cubicBezTo>
                  <a:lnTo>
                    <a:pt x="18"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86"/>
            <p:cNvSpPr>
              <a:spLocks/>
            </p:cNvSpPr>
            <p:nvPr/>
          </p:nvSpPr>
          <p:spPr bwMode="auto">
            <a:xfrm>
              <a:off x="578" y="3467"/>
              <a:ext cx="35" cy="88"/>
            </a:xfrm>
            <a:custGeom>
              <a:avLst/>
              <a:gdLst>
                <a:gd name="T0" fmla="*/ 18 w 18"/>
                <a:gd name="T1" fmla="*/ 0 h 44"/>
                <a:gd name="T2" fmla="*/ 18 w 18"/>
                <a:gd name="T3" fmla="*/ 44 h 44"/>
                <a:gd name="T4" fmla="*/ 9 w 18"/>
                <a:gd name="T5" fmla="*/ 44 h 44"/>
                <a:gd name="T6" fmla="*/ 9 w 18"/>
                <a:gd name="T7" fmla="*/ 11 h 44"/>
                <a:gd name="T8" fmla="*/ 7 w 18"/>
                <a:gd name="T9" fmla="*/ 12 h 44"/>
                <a:gd name="T10" fmla="*/ 5 w 18"/>
                <a:gd name="T11" fmla="*/ 13 h 44"/>
                <a:gd name="T12" fmla="*/ 2 w 18"/>
                <a:gd name="T13" fmla="*/ 14 h 44"/>
                <a:gd name="T14" fmla="*/ 0 w 18"/>
                <a:gd name="T15" fmla="*/ 14 h 44"/>
                <a:gd name="T16" fmla="*/ 0 w 18"/>
                <a:gd name="T17" fmla="*/ 6 h 44"/>
                <a:gd name="T18" fmla="*/ 7 w 18"/>
                <a:gd name="T19" fmla="*/ 3 h 44"/>
                <a:gd name="T20" fmla="*/ 13 w 18"/>
                <a:gd name="T21" fmla="*/ 0 h 44"/>
                <a:gd name="T22" fmla="*/ 18 w 18"/>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44">
                  <a:moveTo>
                    <a:pt x="18" y="0"/>
                  </a:moveTo>
                  <a:cubicBezTo>
                    <a:pt x="18" y="44"/>
                    <a:pt x="18" y="44"/>
                    <a:pt x="18" y="44"/>
                  </a:cubicBezTo>
                  <a:cubicBezTo>
                    <a:pt x="9" y="44"/>
                    <a:pt x="9" y="44"/>
                    <a:pt x="9" y="44"/>
                  </a:cubicBezTo>
                  <a:cubicBezTo>
                    <a:pt x="9" y="11"/>
                    <a:pt x="9" y="11"/>
                    <a:pt x="9" y="11"/>
                  </a:cubicBezTo>
                  <a:cubicBezTo>
                    <a:pt x="8" y="11"/>
                    <a:pt x="8" y="11"/>
                    <a:pt x="7" y="12"/>
                  </a:cubicBezTo>
                  <a:cubicBezTo>
                    <a:pt x="6" y="12"/>
                    <a:pt x="6" y="13"/>
                    <a:pt x="5" y="13"/>
                  </a:cubicBezTo>
                  <a:cubicBezTo>
                    <a:pt x="4" y="13"/>
                    <a:pt x="3" y="14"/>
                    <a:pt x="2" y="14"/>
                  </a:cubicBezTo>
                  <a:cubicBezTo>
                    <a:pt x="1" y="14"/>
                    <a:pt x="0" y="14"/>
                    <a:pt x="0" y="14"/>
                  </a:cubicBezTo>
                  <a:cubicBezTo>
                    <a:pt x="0" y="6"/>
                    <a:pt x="0" y="6"/>
                    <a:pt x="0" y="6"/>
                  </a:cubicBezTo>
                  <a:cubicBezTo>
                    <a:pt x="2" y="6"/>
                    <a:pt x="4" y="5"/>
                    <a:pt x="7" y="3"/>
                  </a:cubicBezTo>
                  <a:cubicBezTo>
                    <a:pt x="9" y="2"/>
                    <a:pt x="11" y="1"/>
                    <a:pt x="13" y="0"/>
                  </a:cubicBezTo>
                  <a:lnTo>
                    <a:pt x="1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87"/>
            <p:cNvSpPr>
              <a:spLocks/>
            </p:cNvSpPr>
            <p:nvPr/>
          </p:nvSpPr>
          <p:spPr bwMode="auto">
            <a:xfrm>
              <a:off x="875" y="3096"/>
              <a:ext cx="38" cy="88"/>
            </a:xfrm>
            <a:custGeom>
              <a:avLst/>
              <a:gdLst>
                <a:gd name="T0" fmla="*/ 19 w 19"/>
                <a:gd name="T1" fmla="*/ 0 h 44"/>
                <a:gd name="T2" fmla="*/ 19 w 19"/>
                <a:gd name="T3" fmla="*/ 44 h 44"/>
                <a:gd name="T4" fmla="*/ 9 w 19"/>
                <a:gd name="T5" fmla="*/ 44 h 44"/>
                <a:gd name="T6" fmla="*/ 9 w 19"/>
                <a:gd name="T7" fmla="*/ 10 h 44"/>
                <a:gd name="T8" fmla="*/ 7 w 19"/>
                <a:gd name="T9" fmla="*/ 12 h 44"/>
                <a:gd name="T10" fmla="*/ 5 w 19"/>
                <a:gd name="T11" fmla="*/ 13 h 44"/>
                <a:gd name="T12" fmla="*/ 2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0"/>
                    <a:pt x="9" y="10"/>
                    <a:pt x="9" y="10"/>
                  </a:cubicBezTo>
                  <a:cubicBezTo>
                    <a:pt x="9" y="11"/>
                    <a:pt x="8" y="11"/>
                    <a:pt x="7" y="12"/>
                  </a:cubicBezTo>
                  <a:cubicBezTo>
                    <a:pt x="6" y="12"/>
                    <a:pt x="6" y="13"/>
                    <a:pt x="5" y="13"/>
                  </a:cubicBezTo>
                  <a:cubicBezTo>
                    <a:pt x="4" y="13"/>
                    <a:pt x="3" y="13"/>
                    <a:pt x="2" y="14"/>
                  </a:cubicBezTo>
                  <a:cubicBezTo>
                    <a:pt x="2" y="14"/>
                    <a:pt x="1" y="14"/>
                    <a:pt x="0" y="14"/>
                  </a:cubicBezTo>
                  <a:cubicBezTo>
                    <a:pt x="0" y="6"/>
                    <a:pt x="0" y="6"/>
                    <a:pt x="0" y="6"/>
                  </a:cubicBezTo>
                  <a:cubicBezTo>
                    <a:pt x="2" y="5"/>
                    <a:pt x="5" y="5"/>
                    <a:pt x="7" y="3"/>
                  </a:cubicBezTo>
                  <a:cubicBezTo>
                    <a:pt x="9" y="2"/>
                    <a:pt x="11"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88"/>
            <p:cNvSpPr>
              <a:spLocks noEditPoints="1"/>
            </p:cNvSpPr>
            <p:nvPr/>
          </p:nvSpPr>
          <p:spPr bwMode="auto">
            <a:xfrm>
              <a:off x="865" y="3220"/>
              <a:ext cx="64" cy="89"/>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6" y="45"/>
                    <a:pt x="0" y="38"/>
                    <a:pt x="0" y="23"/>
                  </a:cubicBezTo>
                  <a:cubicBezTo>
                    <a:pt x="0" y="16"/>
                    <a:pt x="2" y="10"/>
                    <a:pt x="5" y="6"/>
                  </a:cubicBezTo>
                  <a:cubicBezTo>
                    <a:pt x="7" y="2"/>
                    <a:pt x="12" y="0"/>
                    <a:pt x="17" y="0"/>
                  </a:cubicBezTo>
                  <a:cubicBezTo>
                    <a:pt x="27" y="0"/>
                    <a:pt x="32" y="7"/>
                    <a:pt x="32" y="22"/>
                  </a:cubicBezTo>
                  <a:cubicBezTo>
                    <a:pt x="32" y="29"/>
                    <a:pt x="31"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89"/>
            <p:cNvSpPr>
              <a:spLocks noEditPoints="1"/>
            </p:cNvSpPr>
            <p:nvPr/>
          </p:nvSpPr>
          <p:spPr bwMode="auto">
            <a:xfrm>
              <a:off x="865" y="3343"/>
              <a:ext cx="64" cy="90"/>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6" y="45"/>
                    <a:pt x="0" y="38"/>
                    <a:pt x="0" y="23"/>
                  </a:cubicBezTo>
                  <a:cubicBezTo>
                    <a:pt x="0" y="16"/>
                    <a:pt x="2" y="10"/>
                    <a:pt x="5" y="6"/>
                  </a:cubicBezTo>
                  <a:cubicBezTo>
                    <a:pt x="7" y="2"/>
                    <a:pt x="12" y="0"/>
                    <a:pt x="17" y="0"/>
                  </a:cubicBezTo>
                  <a:cubicBezTo>
                    <a:pt x="27" y="0"/>
                    <a:pt x="32" y="7"/>
                    <a:pt x="32" y="22"/>
                  </a:cubicBezTo>
                  <a:cubicBezTo>
                    <a:pt x="32" y="29"/>
                    <a:pt x="31" y="35"/>
                    <a:pt x="28" y="39"/>
                  </a:cubicBezTo>
                  <a:cubicBezTo>
                    <a:pt x="25" y="43"/>
                    <a:pt x="21" y="45"/>
                    <a:pt x="16" y="45"/>
                  </a:cubicBezTo>
                  <a:close/>
                  <a:moveTo>
                    <a:pt x="16" y="7"/>
                  </a:moveTo>
                  <a:cubicBezTo>
                    <a:pt x="12" y="7"/>
                    <a:pt x="10" y="12"/>
                    <a:pt x="10" y="23"/>
                  </a:cubicBezTo>
                  <a:cubicBezTo>
                    <a:pt x="10" y="33"/>
                    <a:pt x="12" y="38"/>
                    <a:pt x="16" y="38"/>
                  </a:cubicBezTo>
                  <a:cubicBezTo>
                    <a:pt x="20" y="38"/>
                    <a:pt x="22" y="33"/>
                    <a:pt x="22" y="22"/>
                  </a:cubicBezTo>
                  <a:cubicBezTo>
                    <a:pt x="22" y="12"/>
                    <a:pt x="20" y="7"/>
                    <a:pt x="16" y="7"/>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90"/>
            <p:cNvSpPr>
              <a:spLocks/>
            </p:cNvSpPr>
            <p:nvPr/>
          </p:nvSpPr>
          <p:spPr bwMode="auto">
            <a:xfrm>
              <a:off x="875" y="3467"/>
              <a:ext cx="38" cy="88"/>
            </a:xfrm>
            <a:custGeom>
              <a:avLst/>
              <a:gdLst>
                <a:gd name="T0" fmla="*/ 19 w 19"/>
                <a:gd name="T1" fmla="*/ 0 h 44"/>
                <a:gd name="T2" fmla="*/ 19 w 19"/>
                <a:gd name="T3" fmla="*/ 44 h 44"/>
                <a:gd name="T4" fmla="*/ 9 w 19"/>
                <a:gd name="T5" fmla="*/ 44 h 44"/>
                <a:gd name="T6" fmla="*/ 9 w 19"/>
                <a:gd name="T7" fmla="*/ 11 h 44"/>
                <a:gd name="T8" fmla="*/ 7 w 19"/>
                <a:gd name="T9" fmla="*/ 12 h 44"/>
                <a:gd name="T10" fmla="*/ 5 w 19"/>
                <a:gd name="T11" fmla="*/ 13 h 44"/>
                <a:gd name="T12" fmla="*/ 2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1"/>
                    <a:pt x="9" y="11"/>
                    <a:pt x="9" y="11"/>
                  </a:cubicBezTo>
                  <a:cubicBezTo>
                    <a:pt x="9" y="11"/>
                    <a:pt x="8" y="11"/>
                    <a:pt x="7" y="12"/>
                  </a:cubicBezTo>
                  <a:cubicBezTo>
                    <a:pt x="6" y="12"/>
                    <a:pt x="6" y="13"/>
                    <a:pt x="5" y="13"/>
                  </a:cubicBezTo>
                  <a:cubicBezTo>
                    <a:pt x="4" y="13"/>
                    <a:pt x="3" y="14"/>
                    <a:pt x="2" y="14"/>
                  </a:cubicBezTo>
                  <a:cubicBezTo>
                    <a:pt x="2" y="14"/>
                    <a:pt x="1" y="14"/>
                    <a:pt x="0" y="14"/>
                  </a:cubicBezTo>
                  <a:cubicBezTo>
                    <a:pt x="0" y="6"/>
                    <a:pt x="0" y="6"/>
                    <a:pt x="0" y="6"/>
                  </a:cubicBezTo>
                  <a:cubicBezTo>
                    <a:pt x="2" y="6"/>
                    <a:pt x="5" y="5"/>
                    <a:pt x="7" y="3"/>
                  </a:cubicBezTo>
                  <a:cubicBezTo>
                    <a:pt x="9" y="2"/>
                    <a:pt x="11" y="1"/>
                    <a:pt x="13"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91"/>
            <p:cNvSpPr>
              <a:spLocks/>
            </p:cNvSpPr>
            <p:nvPr/>
          </p:nvSpPr>
          <p:spPr bwMode="auto">
            <a:xfrm>
              <a:off x="653" y="3467"/>
              <a:ext cx="38" cy="88"/>
            </a:xfrm>
            <a:custGeom>
              <a:avLst/>
              <a:gdLst>
                <a:gd name="T0" fmla="*/ 19 w 19"/>
                <a:gd name="T1" fmla="*/ 0 h 44"/>
                <a:gd name="T2" fmla="*/ 19 w 19"/>
                <a:gd name="T3" fmla="*/ 44 h 44"/>
                <a:gd name="T4" fmla="*/ 9 w 19"/>
                <a:gd name="T5" fmla="*/ 44 h 44"/>
                <a:gd name="T6" fmla="*/ 9 w 19"/>
                <a:gd name="T7" fmla="*/ 11 h 44"/>
                <a:gd name="T8" fmla="*/ 7 w 19"/>
                <a:gd name="T9" fmla="*/ 12 h 44"/>
                <a:gd name="T10" fmla="*/ 5 w 19"/>
                <a:gd name="T11" fmla="*/ 13 h 44"/>
                <a:gd name="T12" fmla="*/ 3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1"/>
                    <a:pt x="9" y="11"/>
                    <a:pt x="9" y="11"/>
                  </a:cubicBezTo>
                  <a:cubicBezTo>
                    <a:pt x="9" y="11"/>
                    <a:pt x="8" y="11"/>
                    <a:pt x="7" y="12"/>
                  </a:cubicBezTo>
                  <a:cubicBezTo>
                    <a:pt x="7" y="12"/>
                    <a:pt x="6" y="13"/>
                    <a:pt x="5" y="13"/>
                  </a:cubicBezTo>
                  <a:cubicBezTo>
                    <a:pt x="4" y="13"/>
                    <a:pt x="3" y="14"/>
                    <a:pt x="3" y="14"/>
                  </a:cubicBezTo>
                  <a:cubicBezTo>
                    <a:pt x="2" y="14"/>
                    <a:pt x="1" y="14"/>
                    <a:pt x="0" y="14"/>
                  </a:cubicBezTo>
                  <a:cubicBezTo>
                    <a:pt x="0" y="6"/>
                    <a:pt x="0" y="6"/>
                    <a:pt x="0" y="6"/>
                  </a:cubicBezTo>
                  <a:cubicBezTo>
                    <a:pt x="2" y="6"/>
                    <a:pt x="5" y="5"/>
                    <a:pt x="7" y="3"/>
                  </a:cubicBezTo>
                  <a:cubicBezTo>
                    <a:pt x="9" y="2"/>
                    <a:pt x="11"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2"/>
            <p:cNvSpPr>
              <a:spLocks noEditPoints="1"/>
            </p:cNvSpPr>
            <p:nvPr/>
          </p:nvSpPr>
          <p:spPr bwMode="auto">
            <a:xfrm>
              <a:off x="789" y="3096"/>
              <a:ext cx="64" cy="90"/>
            </a:xfrm>
            <a:custGeom>
              <a:avLst/>
              <a:gdLst>
                <a:gd name="T0" fmla="*/ 16 w 32"/>
                <a:gd name="T1" fmla="*/ 45 h 45"/>
                <a:gd name="T2" fmla="*/ 0 w 32"/>
                <a:gd name="T3" fmla="*/ 23 h 45"/>
                <a:gd name="T4" fmla="*/ 4 w 32"/>
                <a:gd name="T5" fmla="*/ 6 h 45"/>
                <a:gd name="T6" fmla="*/ 16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7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6"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7"/>
                    <a:pt x="16" y="37"/>
                  </a:cubicBezTo>
                  <a:cubicBezTo>
                    <a:pt x="20" y="37"/>
                    <a:pt x="22" y="32"/>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3"/>
            <p:cNvSpPr>
              <a:spLocks/>
            </p:cNvSpPr>
            <p:nvPr/>
          </p:nvSpPr>
          <p:spPr bwMode="auto">
            <a:xfrm>
              <a:off x="797" y="3220"/>
              <a:ext cx="38" cy="87"/>
            </a:xfrm>
            <a:custGeom>
              <a:avLst/>
              <a:gdLst>
                <a:gd name="T0" fmla="*/ 19 w 19"/>
                <a:gd name="T1" fmla="*/ 0 h 44"/>
                <a:gd name="T2" fmla="*/ 19 w 19"/>
                <a:gd name="T3" fmla="*/ 44 h 44"/>
                <a:gd name="T4" fmla="*/ 10 w 19"/>
                <a:gd name="T5" fmla="*/ 44 h 44"/>
                <a:gd name="T6" fmla="*/ 10 w 19"/>
                <a:gd name="T7" fmla="*/ 10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0"/>
                    <a:pt x="10" y="10"/>
                    <a:pt x="10" y="10"/>
                  </a:cubicBezTo>
                  <a:cubicBezTo>
                    <a:pt x="9" y="11"/>
                    <a:pt x="9" y="11"/>
                    <a:pt x="8" y="12"/>
                  </a:cubicBezTo>
                  <a:cubicBezTo>
                    <a:pt x="7" y="12"/>
                    <a:pt x="6" y="13"/>
                    <a:pt x="6" y="13"/>
                  </a:cubicBezTo>
                  <a:cubicBezTo>
                    <a:pt x="5" y="13"/>
                    <a:pt x="4" y="14"/>
                    <a:pt x="3" y="14"/>
                  </a:cubicBezTo>
                  <a:cubicBezTo>
                    <a:pt x="2" y="14"/>
                    <a:pt x="1" y="14"/>
                    <a:pt x="0" y="14"/>
                  </a:cubicBezTo>
                  <a:cubicBezTo>
                    <a:pt x="0" y="6"/>
                    <a:pt x="0" y="6"/>
                    <a:pt x="0" y="6"/>
                  </a:cubicBezTo>
                  <a:cubicBezTo>
                    <a:pt x="3" y="5"/>
                    <a:pt x="5" y="5"/>
                    <a:pt x="8" y="3"/>
                  </a:cubicBezTo>
                  <a:cubicBezTo>
                    <a:pt x="10" y="2"/>
                    <a:pt x="12"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4"/>
            <p:cNvSpPr>
              <a:spLocks/>
            </p:cNvSpPr>
            <p:nvPr/>
          </p:nvSpPr>
          <p:spPr bwMode="auto">
            <a:xfrm>
              <a:off x="797" y="3589"/>
              <a:ext cx="38" cy="88"/>
            </a:xfrm>
            <a:custGeom>
              <a:avLst/>
              <a:gdLst>
                <a:gd name="T0" fmla="*/ 19 w 19"/>
                <a:gd name="T1" fmla="*/ 0 h 44"/>
                <a:gd name="T2" fmla="*/ 19 w 19"/>
                <a:gd name="T3" fmla="*/ 44 h 44"/>
                <a:gd name="T4" fmla="*/ 10 w 19"/>
                <a:gd name="T5" fmla="*/ 44 h 44"/>
                <a:gd name="T6" fmla="*/ 10 w 19"/>
                <a:gd name="T7" fmla="*/ 10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0"/>
                    <a:pt x="10" y="10"/>
                    <a:pt x="10" y="10"/>
                  </a:cubicBezTo>
                  <a:cubicBezTo>
                    <a:pt x="9" y="11"/>
                    <a:pt x="9" y="11"/>
                    <a:pt x="8" y="12"/>
                  </a:cubicBezTo>
                  <a:cubicBezTo>
                    <a:pt x="7" y="12"/>
                    <a:pt x="6" y="13"/>
                    <a:pt x="6" y="13"/>
                  </a:cubicBezTo>
                  <a:cubicBezTo>
                    <a:pt x="5" y="13"/>
                    <a:pt x="4" y="13"/>
                    <a:pt x="3" y="14"/>
                  </a:cubicBezTo>
                  <a:cubicBezTo>
                    <a:pt x="2" y="14"/>
                    <a:pt x="1" y="14"/>
                    <a:pt x="0" y="14"/>
                  </a:cubicBezTo>
                  <a:cubicBezTo>
                    <a:pt x="0" y="6"/>
                    <a:pt x="0" y="6"/>
                    <a:pt x="0" y="6"/>
                  </a:cubicBezTo>
                  <a:cubicBezTo>
                    <a:pt x="3" y="5"/>
                    <a:pt x="5" y="4"/>
                    <a:pt x="8" y="3"/>
                  </a:cubicBezTo>
                  <a:cubicBezTo>
                    <a:pt x="10" y="2"/>
                    <a:pt x="12" y="1"/>
                    <a:pt x="13"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95"/>
            <p:cNvSpPr>
              <a:spLocks noEditPoints="1"/>
            </p:cNvSpPr>
            <p:nvPr/>
          </p:nvSpPr>
          <p:spPr bwMode="auto">
            <a:xfrm>
              <a:off x="789" y="3343"/>
              <a:ext cx="64" cy="90"/>
            </a:xfrm>
            <a:custGeom>
              <a:avLst/>
              <a:gdLst>
                <a:gd name="T0" fmla="*/ 16 w 32"/>
                <a:gd name="T1" fmla="*/ 45 h 45"/>
                <a:gd name="T2" fmla="*/ 0 w 32"/>
                <a:gd name="T3" fmla="*/ 23 h 45"/>
                <a:gd name="T4" fmla="*/ 4 w 32"/>
                <a:gd name="T5" fmla="*/ 6 h 45"/>
                <a:gd name="T6" fmla="*/ 16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6"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3"/>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6"/>
            <p:cNvSpPr>
              <a:spLocks noEditPoints="1"/>
            </p:cNvSpPr>
            <p:nvPr/>
          </p:nvSpPr>
          <p:spPr bwMode="auto">
            <a:xfrm>
              <a:off x="568" y="3704"/>
              <a:ext cx="63" cy="90"/>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8 h 45"/>
                <a:gd name="T16" fmla="*/ 10 w 32"/>
                <a:gd name="T17" fmla="*/ 23 h 45"/>
                <a:gd name="T18" fmla="*/ 16 w 32"/>
                <a:gd name="T19" fmla="*/ 38 h 45"/>
                <a:gd name="T20" fmla="*/ 22 w 32"/>
                <a:gd name="T21" fmla="*/ 23 h 45"/>
                <a:gd name="T22" fmla="*/ 16 w 32"/>
                <a:gd name="T23"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7" y="0"/>
                  </a:cubicBezTo>
                  <a:cubicBezTo>
                    <a:pt x="27" y="0"/>
                    <a:pt x="32" y="8"/>
                    <a:pt x="32" y="22"/>
                  </a:cubicBezTo>
                  <a:cubicBezTo>
                    <a:pt x="32" y="30"/>
                    <a:pt x="30" y="35"/>
                    <a:pt x="28" y="39"/>
                  </a:cubicBezTo>
                  <a:cubicBezTo>
                    <a:pt x="25" y="43"/>
                    <a:pt x="21" y="45"/>
                    <a:pt x="16" y="45"/>
                  </a:cubicBezTo>
                  <a:close/>
                  <a:moveTo>
                    <a:pt x="16" y="8"/>
                  </a:moveTo>
                  <a:cubicBezTo>
                    <a:pt x="12" y="8"/>
                    <a:pt x="10" y="13"/>
                    <a:pt x="10" y="23"/>
                  </a:cubicBezTo>
                  <a:cubicBezTo>
                    <a:pt x="10" y="33"/>
                    <a:pt x="12" y="38"/>
                    <a:pt x="16" y="38"/>
                  </a:cubicBezTo>
                  <a:cubicBezTo>
                    <a:pt x="20" y="38"/>
                    <a:pt x="22" y="33"/>
                    <a:pt x="22" y="23"/>
                  </a:cubicBezTo>
                  <a:cubicBezTo>
                    <a:pt x="22" y="13"/>
                    <a:pt x="20" y="8"/>
                    <a:pt x="16" y="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97"/>
            <p:cNvSpPr>
              <a:spLocks/>
            </p:cNvSpPr>
            <p:nvPr/>
          </p:nvSpPr>
          <p:spPr bwMode="auto">
            <a:xfrm>
              <a:off x="653" y="3704"/>
              <a:ext cx="38" cy="88"/>
            </a:xfrm>
            <a:custGeom>
              <a:avLst/>
              <a:gdLst>
                <a:gd name="T0" fmla="*/ 19 w 19"/>
                <a:gd name="T1" fmla="*/ 0 h 44"/>
                <a:gd name="T2" fmla="*/ 19 w 19"/>
                <a:gd name="T3" fmla="*/ 44 h 44"/>
                <a:gd name="T4" fmla="*/ 9 w 19"/>
                <a:gd name="T5" fmla="*/ 44 h 44"/>
                <a:gd name="T6" fmla="*/ 9 w 19"/>
                <a:gd name="T7" fmla="*/ 11 h 44"/>
                <a:gd name="T8" fmla="*/ 7 w 19"/>
                <a:gd name="T9" fmla="*/ 12 h 44"/>
                <a:gd name="T10" fmla="*/ 5 w 19"/>
                <a:gd name="T11" fmla="*/ 13 h 44"/>
                <a:gd name="T12" fmla="*/ 3 w 19"/>
                <a:gd name="T13" fmla="*/ 14 h 44"/>
                <a:gd name="T14" fmla="*/ 0 w 19"/>
                <a:gd name="T15" fmla="*/ 15 h 44"/>
                <a:gd name="T16" fmla="*/ 0 w 19"/>
                <a:gd name="T17" fmla="*/ 7 h 44"/>
                <a:gd name="T18" fmla="*/ 7 w 19"/>
                <a:gd name="T19" fmla="*/ 4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1"/>
                    <a:pt x="9" y="11"/>
                    <a:pt x="9" y="11"/>
                  </a:cubicBezTo>
                  <a:cubicBezTo>
                    <a:pt x="9" y="11"/>
                    <a:pt x="8" y="12"/>
                    <a:pt x="7" y="12"/>
                  </a:cubicBezTo>
                  <a:cubicBezTo>
                    <a:pt x="7" y="13"/>
                    <a:pt x="6" y="13"/>
                    <a:pt x="5" y="13"/>
                  </a:cubicBezTo>
                  <a:cubicBezTo>
                    <a:pt x="4" y="14"/>
                    <a:pt x="3" y="14"/>
                    <a:pt x="3" y="14"/>
                  </a:cubicBezTo>
                  <a:cubicBezTo>
                    <a:pt x="2" y="14"/>
                    <a:pt x="1" y="15"/>
                    <a:pt x="0" y="15"/>
                  </a:cubicBezTo>
                  <a:cubicBezTo>
                    <a:pt x="0" y="7"/>
                    <a:pt x="0" y="7"/>
                    <a:pt x="0" y="7"/>
                  </a:cubicBezTo>
                  <a:cubicBezTo>
                    <a:pt x="2" y="6"/>
                    <a:pt x="5" y="5"/>
                    <a:pt x="7" y="4"/>
                  </a:cubicBezTo>
                  <a:cubicBezTo>
                    <a:pt x="9" y="3"/>
                    <a:pt x="11" y="1"/>
                    <a:pt x="13"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98"/>
            <p:cNvSpPr>
              <a:spLocks noEditPoints="1"/>
            </p:cNvSpPr>
            <p:nvPr/>
          </p:nvSpPr>
          <p:spPr bwMode="auto">
            <a:xfrm>
              <a:off x="715" y="3704"/>
              <a:ext cx="64" cy="90"/>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8 h 45"/>
                <a:gd name="T16" fmla="*/ 10 w 32"/>
                <a:gd name="T17" fmla="*/ 23 h 45"/>
                <a:gd name="T18" fmla="*/ 16 w 32"/>
                <a:gd name="T19" fmla="*/ 38 h 45"/>
                <a:gd name="T20" fmla="*/ 22 w 32"/>
                <a:gd name="T21" fmla="*/ 23 h 45"/>
                <a:gd name="T22" fmla="*/ 16 w 32"/>
                <a:gd name="T23"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5" y="6"/>
                  </a:cubicBezTo>
                  <a:cubicBezTo>
                    <a:pt x="7" y="2"/>
                    <a:pt x="11" y="0"/>
                    <a:pt x="17" y="0"/>
                  </a:cubicBezTo>
                  <a:cubicBezTo>
                    <a:pt x="27" y="0"/>
                    <a:pt x="32" y="8"/>
                    <a:pt x="32" y="22"/>
                  </a:cubicBezTo>
                  <a:cubicBezTo>
                    <a:pt x="32" y="30"/>
                    <a:pt x="30" y="35"/>
                    <a:pt x="28" y="39"/>
                  </a:cubicBezTo>
                  <a:cubicBezTo>
                    <a:pt x="25" y="43"/>
                    <a:pt x="21" y="45"/>
                    <a:pt x="16" y="45"/>
                  </a:cubicBezTo>
                  <a:close/>
                  <a:moveTo>
                    <a:pt x="16" y="8"/>
                  </a:moveTo>
                  <a:cubicBezTo>
                    <a:pt x="12" y="8"/>
                    <a:pt x="10" y="13"/>
                    <a:pt x="10" y="23"/>
                  </a:cubicBezTo>
                  <a:cubicBezTo>
                    <a:pt x="10" y="33"/>
                    <a:pt x="12" y="38"/>
                    <a:pt x="16" y="38"/>
                  </a:cubicBezTo>
                  <a:cubicBezTo>
                    <a:pt x="20" y="38"/>
                    <a:pt x="22" y="33"/>
                    <a:pt x="22" y="23"/>
                  </a:cubicBezTo>
                  <a:cubicBezTo>
                    <a:pt x="22" y="13"/>
                    <a:pt x="20" y="8"/>
                    <a:pt x="16" y="8"/>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99"/>
            <p:cNvSpPr>
              <a:spLocks noEditPoints="1"/>
            </p:cNvSpPr>
            <p:nvPr/>
          </p:nvSpPr>
          <p:spPr bwMode="auto">
            <a:xfrm>
              <a:off x="568" y="3828"/>
              <a:ext cx="63" cy="90"/>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8 h 45"/>
                <a:gd name="T16" fmla="*/ 10 w 32"/>
                <a:gd name="T17" fmla="*/ 23 h 45"/>
                <a:gd name="T18" fmla="*/ 16 w 32"/>
                <a:gd name="T19" fmla="*/ 38 h 45"/>
                <a:gd name="T20" fmla="*/ 22 w 32"/>
                <a:gd name="T21" fmla="*/ 23 h 45"/>
                <a:gd name="T22" fmla="*/ 16 w 32"/>
                <a:gd name="T23"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7" y="0"/>
                  </a:cubicBezTo>
                  <a:cubicBezTo>
                    <a:pt x="27" y="0"/>
                    <a:pt x="32" y="8"/>
                    <a:pt x="32" y="22"/>
                  </a:cubicBezTo>
                  <a:cubicBezTo>
                    <a:pt x="32" y="30"/>
                    <a:pt x="30" y="35"/>
                    <a:pt x="28" y="39"/>
                  </a:cubicBezTo>
                  <a:cubicBezTo>
                    <a:pt x="25" y="43"/>
                    <a:pt x="21" y="45"/>
                    <a:pt x="16" y="45"/>
                  </a:cubicBezTo>
                  <a:close/>
                  <a:moveTo>
                    <a:pt x="16" y="8"/>
                  </a:moveTo>
                  <a:cubicBezTo>
                    <a:pt x="12" y="8"/>
                    <a:pt x="10" y="13"/>
                    <a:pt x="10" y="23"/>
                  </a:cubicBezTo>
                  <a:cubicBezTo>
                    <a:pt x="10" y="33"/>
                    <a:pt x="12" y="38"/>
                    <a:pt x="16" y="38"/>
                  </a:cubicBezTo>
                  <a:cubicBezTo>
                    <a:pt x="20" y="38"/>
                    <a:pt x="22" y="33"/>
                    <a:pt x="22" y="23"/>
                  </a:cubicBezTo>
                  <a:cubicBezTo>
                    <a:pt x="22" y="13"/>
                    <a:pt x="20" y="8"/>
                    <a:pt x="16" y="8"/>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00"/>
            <p:cNvSpPr>
              <a:spLocks noEditPoints="1"/>
            </p:cNvSpPr>
            <p:nvPr/>
          </p:nvSpPr>
          <p:spPr bwMode="auto">
            <a:xfrm>
              <a:off x="645" y="3828"/>
              <a:ext cx="62" cy="90"/>
            </a:xfrm>
            <a:custGeom>
              <a:avLst/>
              <a:gdLst>
                <a:gd name="T0" fmla="*/ 15 w 31"/>
                <a:gd name="T1" fmla="*/ 45 h 45"/>
                <a:gd name="T2" fmla="*/ 0 w 31"/>
                <a:gd name="T3" fmla="*/ 23 h 45"/>
                <a:gd name="T4" fmla="*/ 4 w 31"/>
                <a:gd name="T5" fmla="*/ 6 h 45"/>
                <a:gd name="T6" fmla="*/ 16 w 31"/>
                <a:gd name="T7" fmla="*/ 0 h 45"/>
                <a:gd name="T8" fmla="*/ 31 w 31"/>
                <a:gd name="T9" fmla="*/ 22 h 45"/>
                <a:gd name="T10" fmla="*/ 27 w 31"/>
                <a:gd name="T11" fmla="*/ 39 h 45"/>
                <a:gd name="T12" fmla="*/ 15 w 31"/>
                <a:gd name="T13" fmla="*/ 45 h 45"/>
                <a:gd name="T14" fmla="*/ 16 w 31"/>
                <a:gd name="T15" fmla="*/ 8 h 45"/>
                <a:gd name="T16" fmla="*/ 9 w 31"/>
                <a:gd name="T17" fmla="*/ 23 h 45"/>
                <a:gd name="T18" fmla="*/ 15 w 31"/>
                <a:gd name="T19" fmla="*/ 38 h 45"/>
                <a:gd name="T20" fmla="*/ 21 w 31"/>
                <a:gd name="T21" fmla="*/ 23 h 45"/>
                <a:gd name="T22" fmla="*/ 16 w 31"/>
                <a:gd name="T23"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45">
                  <a:moveTo>
                    <a:pt x="15" y="45"/>
                  </a:moveTo>
                  <a:cubicBezTo>
                    <a:pt x="5" y="45"/>
                    <a:pt x="0" y="38"/>
                    <a:pt x="0" y="23"/>
                  </a:cubicBezTo>
                  <a:cubicBezTo>
                    <a:pt x="0" y="16"/>
                    <a:pt x="1" y="10"/>
                    <a:pt x="4" y="6"/>
                  </a:cubicBezTo>
                  <a:cubicBezTo>
                    <a:pt x="7" y="2"/>
                    <a:pt x="11" y="0"/>
                    <a:pt x="16" y="0"/>
                  </a:cubicBezTo>
                  <a:cubicBezTo>
                    <a:pt x="26" y="0"/>
                    <a:pt x="31" y="8"/>
                    <a:pt x="31" y="22"/>
                  </a:cubicBezTo>
                  <a:cubicBezTo>
                    <a:pt x="31" y="30"/>
                    <a:pt x="30" y="35"/>
                    <a:pt x="27" y="39"/>
                  </a:cubicBezTo>
                  <a:cubicBezTo>
                    <a:pt x="24" y="43"/>
                    <a:pt x="20" y="45"/>
                    <a:pt x="15" y="45"/>
                  </a:cubicBezTo>
                  <a:close/>
                  <a:moveTo>
                    <a:pt x="16" y="8"/>
                  </a:moveTo>
                  <a:cubicBezTo>
                    <a:pt x="11" y="8"/>
                    <a:pt x="9" y="13"/>
                    <a:pt x="9" y="23"/>
                  </a:cubicBezTo>
                  <a:cubicBezTo>
                    <a:pt x="9" y="33"/>
                    <a:pt x="11" y="38"/>
                    <a:pt x="15" y="38"/>
                  </a:cubicBezTo>
                  <a:cubicBezTo>
                    <a:pt x="19" y="38"/>
                    <a:pt x="21" y="33"/>
                    <a:pt x="21" y="23"/>
                  </a:cubicBezTo>
                  <a:cubicBezTo>
                    <a:pt x="21" y="13"/>
                    <a:pt x="19" y="8"/>
                    <a:pt x="16" y="8"/>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01"/>
            <p:cNvSpPr>
              <a:spLocks/>
            </p:cNvSpPr>
            <p:nvPr/>
          </p:nvSpPr>
          <p:spPr bwMode="auto">
            <a:xfrm>
              <a:off x="797" y="3467"/>
              <a:ext cx="38" cy="88"/>
            </a:xfrm>
            <a:custGeom>
              <a:avLst/>
              <a:gdLst>
                <a:gd name="T0" fmla="*/ 19 w 19"/>
                <a:gd name="T1" fmla="*/ 0 h 44"/>
                <a:gd name="T2" fmla="*/ 19 w 19"/>
                <a:gd name="T3" fmla="*/ 44 h 44"/>
                <a:gd name="T4" fmla="*/ 10 w 19"/>
                <a:gd name="T5" fmla="*/ 44 h 44"/>
                <a:gd name="T6" fmla="*/ 10 w 19"/>
                <a:gd name="T7" fmla="*/ 11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1"/>
                    <a:pt x="10" y="11"/>
                    <a:pt x="10" y="11"/>
                  </a:cubicBezTo>
                  <a:cubicBezTo>
                    <a:pt x="9" y="11"/>
                    <a:pt x="9" y="11"/>
                    <a:pt x="8" y="12"/>
                  </a:cubicBezTo>
                  <a:cubicBezTo>
                    <a:pt x="7" y="12"/>
                    <a:pt x="6" y="13"/>
                    <a:pt x="6" y="13"/>
                  </a:cubicBezTo>
                  <a:cubicBezTo>
                    <a:pt x="5" y="13"/>
                    <a:pt x="4" y="14"/>
                    <a:pt x="3" y="14"/>
                  </a:cubicBezTo>
                  <a:cubicBezTo>
                    <a:pt x="2" y="14"/>
                    <a:pt x="1" y="14"/>
                    <a:pt x="0" y="14"/>
                  </a:cubicBezTo>
                  <a:cubicBezTo>
                    <a:pt x="0" y="6"/>
                    <a:pt x="0" y="6"/>
                    <a:pt x="0" y="6"/>
                  </a:cubicBezTo>
                  <a:cubicBezTo>
                    <a:pt x="3" y="6"/>
                    <a:pt x="5" y="5"/>
                    <a:pt x="8" y="3"/>
                  </a:cubicBezTo>
                  <a:cubicBezTo>
                    <a:pt x="10" y="2"/>
                    <a:pt x="12" y="1"/>
                    <a:pt x="13"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02"/>
            <p:cNvSpPr>
              <a:spLocks noEditPoints="1"/>
            </p:cNvSpPr>
            <p:nvPr/>
          </p:nvSpPr>
          <p:spPr bwMode="auto">
            <a:xfrm>
              <a:off x="715" y="3467"/>
              <a:ext cx="64" cy="90"/>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5"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3"/>
                    <a:pt x="10" y="23"/>
                  </a:cubicBezTo>
                  <a:cubicBezTo>
                    <a:pt x="10" y="33"/>
                    <a:pt x="12" y="38"/>
                    <a:pt x="16" y="38"/>
                  </a:cubicBezTo>
                  <a:cubicBezTo>
                    <a:pt x="20" y="38"/>
                    <a:pt x="22" y="33"/>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03"/>
            <p:cNvSpPr>
              <a:spLocks noChangeArrowheads="1"/>
            </p:cNvSpPr>
            <p:nvPr/>
          </p:nvSpPr>
          <p:spPr bwMode="auto">
            <a:xfrm>
              <a:off x="422" y="1905"/>
              <a:ext cx="174" cy="3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04"/>
            <p:cNvSpPr>
              <a:spLocks noChangeArrowheads="1"/>
            </p:cNvSpPr>
            <p:nvPr/>
          </p:nvSpPr>
          <p:spPr bwMode="auto">
            <a:xfrm>
              <a:off x="765" y="1979"/>
              <a:ext cx="148" cy="26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405"/>
            <p:cNvSpPr>
              <a:spLocks noChangeArrowheads="1"/>
            </p:cNvSpPr>
            <p:nvPr/>
          </p:nvSpPr>
          <p:spPr bwMode="auto">
            <a:xfrm>
              <a:off x="765" y="1849"/>
              <a:ext cx="32" cy="261"/>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406"/>
            <p:cNvSpPr>
              <a:spLocks noChangeArrowheads="1"/>
            </p:cNvSpPr>
            <p:nvPr/>
          </p:nvSpPr>
          <p:spPr bwMode="auto">
            <a:xfrm>
              <a:off x="528" y="1837"/>
              <a:ext cx="177" cy="40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407"/>
            <p:cNvSpPr>
              <a:spLocks noChangeArrowheads="1"/>
            </p:cNvSpPr>
            <p:nvPr/>
          </p:nvSpPr>
          <p:spPr bwMode="auto">
            <a:xfrm>
              <a:off x="653" y="1803"/>
              <a:ext cx="112" cy="43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408"/>
            <p:cNvSpPr>
              <a:spLocks noChangeArrowheads="1"/>
            </p:cNvSpPr>
            <p:nvPr/>
          </p:nvSpPr>
          <p:spPr bwMode="auto">
            <a:xfrm>
              <a:off x="596" y="1945"/>
              <a:ext cx="97" cy="29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8289288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Michael S. Collier</a:t>
            </a:r>
          </a:p>
        </p:txBody>
      </p:sp>
      <p:sp>
        <p:nvSpPr>
          <p:cNvPr id="5" name="Text Placeholder 4"/>
          <p:cNvSpPr>
            <a:spLocks noGrp="1"/>
          </p:cNvSpPr>
          <p:nvPr>
            <p:ph type="body" sz="quarter" idx="10"/>
          </p:nvPr>
        </p:nvSpPr>
        <p:spPr>
          <a:xfrm>
            <a:off x="269239" y="1189177"/>
            <a:ext cx="11653523" cy="5739007"/>
          </a:xfrm>
        </p:spPr>
        <p:txBody>
          <a:bodyPr/>
          <a:lstStyle/>
          <a:p>
            <a:r>
              <a:rPr lang="en-US" dirty="0"/>
              <a:t>Senior Software Development Engineer, </a:t>
            </a:r>
          </a:p>
          <a:p>
            <a:r>
              <a:rPr lang="en-US" dirty="0"/>
              <a:t>DX TED – Global Commercial ISV</a:t>
            </a:r>
          </a:p>
          <a:p>
            <a:endParaRPr lang="en-US" sz="2000" dirty="0"/>
          </a:p>
          <a:p>
            <a:endParaRPr lang="en-US" sz="2000" dirty="0"/>
          </a:p>
          <a:p>
            <a:endParaRPr lang="en-US" sz="2000" dirty="0"/>
          </a:p>
          <a:p>
            <a:r>
              <a:rPr lang="en-US" dirty="0"/>
              <a:t>michael.collier@microsoft.com</a:t>
            </a:r>
          </a:p>
          <a:p>
            <a:endParaRPr lang="en-US" sz="2000" dirty="0"/>
          </a:p>
          <a:p>
            <a:r>
              <a:rPr lang="en-US" dirty="0"/>
              <a:t>@</a:t>
            </a:r>
            <a:r>
              <a:rPr lang="en-US" dirty="0" err="1"/>
              <a:t>MichaelCollier</a:t>
            </a:r>
            <a:endParaRPr lang="en-US" dirty="0"/>
          </a:p>
          <a:p>
            <a:endParaRPr lang="en-US" sz="2000" dirty="0"/>
          </a:p>
          <a:p>
            <a:r>
              <a:rPr lang="en-US" dirty="0"/>
              <a:t>www.MichaelSCollier.com</a:t>
            </a:r>
          </a:p>
          <a:p>
            <a:r>
              <a:rPr lang="en-US" dirty="0"/>
              <a:t> </a:t>
            </a:r>
          </a:p>
        </p:txBody>
      </p:sp>
    </p:spTree>
    <p:extLst>
      <p:ext uri="{BB962C8B-B14F-4D97-AF65-F5344CB8AC3E}">
        <p14:creationId xmlns:p14="http://schemas.microsoft.com/office/powerpoint/2010/main" val="290313331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1 – Benefit ASAP</a:t>
            </a:r>
          </a:p>
        </p:txBody>
      </p:sp>
      <p:sp>
        <p:nvSpPr>
          <p:cNvPr id="3" name="Text Placeholder 2"/>
          <p:cNvSpPr>
            <a:spLocks noGrp="1"/>
          </p:cNvSpPr>
          <p:nvPr>
            <p:ph type="body" sz="quarter" idx="10"/>
          </p:nvPr>
        </p:nvSpPr>
        <p:spPr>
          <a:xfrm>
            <a:off x="269239" y="1189495"/>
            <a:ext cx="11653523" cy="2278381"/>
          </a:xfrm>
        </p:spPr>
        <p:txBody>
          <a:bodyPr/>
          <a:lstStyle/>
          <a:p>
            <a:r>
              <a:rPr lang="en-US" dirty="0"/>
              <a:t>Move the minimum</a:t>
            </a:r>
          </a:p>
          <a:p>
            <a:pPr lvl="1"/>
            <a:r>
              <a:rPr lang="en-US" sz="2400" dirty="0"/>
              <a:t>Realize the benefit of the platform – </a:t>
            </a:r>
            <a:r>
              <a:rPr lang="en-US" sz="2400" b="1" dirty="0"/>
              <a:t>stateless</a:t>
            </a:r>
            <a:r>
              <a:rPr lang="en-US" sz="2400" dirty="0"/>
              <a:t> </a:t>
            </a:r>
            <a:r>
              <a:rPr lang="en-US" sz="2400" i="1" dirty="0"/>
              <a:t>reliable services</a:t>
            </a:r>
            <a:endParaRPr lang="en-US" sz="2400" dirty="0"/>
          </a:p>
          <a:p>
            <a:pPr lvl="1"/>
            <a:r>
              <a:rPr lang="en-US" sz="2400" dirty="0"/>
              <a:t>Keep code changes to a minimum</a:t>
            </a:r>
          </a:p>
          <a:p>
            <a:pPr lvl="1"/>
            <a:r>
              <a:rPr lang="en-US" sz="2400" dirty="0"/>
              <a:t>Keep external dependencies / state as is</a:t>
            </a:r>
          </a:p>
          <a:p>
            <a:pPr lvl="1"/>
            <a:endParaRPr lang="en-US" dirty="0"/>
          </a:p>
        </p:txBody>
      </p:sp>
      <p:grpSp>
        <p:nvGrpSpPr>
          <p:cNvPr id="52" name="Group 51"/>
          <p:cNvGrpSpPr/>
          <p:nvPr/>
        </p:nvGrpSpPr>
        <p:grpSpPr>
          <a:xfrm>
            <a:off x="3146430" y="3304224"/>
            <a:ext cx="2838679" cy="1643371"/>
            <a:chOff x="2575544" y="4989863"/>
            <a:chExt cx="2895600" cy="1676324"/>
          </a:xfrm>
        </p:grpSpPr>
        <p:sp>
          <p:nvSpPr>
            <p:cNvPr id="45" name="Rectangle 44"/>
            <p:cNvSpPr/>
            <p:nvPr/>
          </p:nvSpPr>
          <p:spPr bwMode="auto">
            <a:xfrm>
              <a:off x="2575544" y="4989863"/>
              <a:ext cx="2895600" cy="1676324"/>
            </a:xfrm>
            <a:prstGeom prst="rect">
              <a:avLst/>
            </a:prstGeom>
            <a:solidFill>
              <a:srgbClr val="505050">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algn="ctr" defTabSz="914102" fontAlgn="base">
                <a:spcBef>
                  <a:spcPct val="0"/>
                </a:spcBef>
                <a:spcAft>
                  <a:spcPct val="0"/>
                </a:spcAft>
                <a:defRPr/>
              </a:pPr>
              <a:r>
                <a:rPr lang="en-US" sz="1961" kern="0" dirty="0">
                  <a:solidFill>
                    <a:schemeClr val="tx1"/>
                  </a:solidFill>
                </a:rPr>
                <a:t>Application Package</a:t>
              </a:r>
            </a:p>
          </p:txBody>
        </p:sp>
        <p:sp>
          <p:nvSpPr>
            <p:cNvPr id="7" name="Rectangle: Rounded Corners 6"/>
            <p:cNvSpPr/>
            <p:nvPr/>
          </p:nvSpPr>
          <p:spPr bwMode="auto">
            <a:xfrm>
              <a:off x="2843084" y="5381536"/>
              <a:ext cx="2365248" cy="555720"/>
            </a:xfrm>
            <a:prstGeom prst="roundRect">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defRPr/>
              </a:pPr>
              <a:r>
                <a:rPr lang="en-US" sz="1961" kern="0" dirty="0">
                  <a:gradFill>
                    <a:gsLst>
                      <a:gs pos="5439">
                        <a:srgbClr val="F8F8F8"/>
                      </a:gs>
                      <a:gs pos="10000">
                        <a:srgbClr val="F8F8F8"/>
                      </a:gs>
                    </a:gsLst>
                    <a:lin ang="5400000" scaled="0"/>
                  </a:gradFill>
                </a:rPr>
                <a:t>Web Service</a:t>
              </a:r>
            </a:p>
          </p:txBody>
        </p:sp>
        <p:sp>
          <p:nvSpPr>
            <p:cNvPr id="8" name="Rectangle: Rounded Corners 7"/>
            <p:cNvSpPr/>
            <p:nvPr/>
          </p:nvSpPr>
          <p:spPr bwMode="auto">
            <a:xfrm>
              <a:off x="2846132" y="6023092"/>
              <a:ext cx="2362200" cy="555720"/>
            </a:xfrm>
            <a:prstGeom prst="round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defRPr/>
              </a:pPr>
              <a:r>
                <a:rPr lang="en-US" sz="1961" kern="0" dirty="0">
                  <a:gradFill>
                    <a:gsLst>
                      <a:gs pos="5439">
                        <a:srgbClr val="F8F8F8"/>
                      </a:gs>
                      <a:gs pos="10000">
                        <a:srgbClr val="F8F8F8"/>
                      </a:gs>
                    </a:gsLst>
                    <a:lin ang="5400000" scaled="0"/>
                  </a:gradFill>
                </a:rPr>
                <a:t>Worker Service</a:t>
              </a:r>
            </a:p>
          </p:txBody>
        </p:sp>
        <p:pic>
          <p:nvPicPr>
            <p:cNvPr id="14" name="Picture 13"/>
            <p:cNvPicPr>
              <a:picLocks noChangeAspect="1"/>
            </p:cNvPicPr>
            <p:nvPr/>
          </p:nvPicPr>
          <p:blipFill>
            <a:blip r:embed="rId3">
              <a:biLevel thresh="25000"/>
            </a:blip>
            <a:stretch>
              <a:fillRect/>
            </a:stretch>
          </p:blipFill>
          <p:spPr>
            <a:xfrm>
              <a:off x="4671884" y="6108928"/>
              <a:ext cx="384048" cy="384048"/>
            </a:xfrm>
            <a:prstGeom prst="rect">
              <a:avLst/>
            </a:prstGeom>
            <a:noFill/>
          </p:spPr>
        </p:pic>
        <p:pic>
          <p:nvPicPr>
            <p:cNvPr id="21" name="Picture 20"/>
            <p:cNvPicPr>
              <a:picLocks noChangeAspect="1"/>
            </p:cNvPicPr>
            <p:nvPr/>
          </p:nvPicPr>
          <p:blipFill>
            <a:blip r:embed="rId4">
              <a:biLevel thresh="25000"/>
            </a:blip>
            <a:stretch>
              <a:fillRect/>
            </a:stretch>
          </p:blipFill>
          <p:spPr>
            <a:xfrm>
              <a:off x="4662742" y="5489692"/>
              <a:ext cx="384048" cy="384048"/>
            </a:xfrm>
            <a:prstGeom prst="rect">
              <a:avLst/>
            </a:prstGeom>
          </p:spPr>
        </p:pic>
      </p:grpSp>
      <p:grpSp>
        <p:nvGrpSpPr>
          <p:cNvPr id="53" name="Group 52"/>
          <p:cNvGrpSpPr/>
          <p:nvPr/>
        </p:nvGrpSpPr>
        <p:grpSpPr>
          <a:xfrm>
            <a:off x="6768318" y="2383171"/>
            <a:ext cx="5249907" cy="3782630"/>
            <a:chOff x="5684837" y="2125662"/>
            <a:chExt cx="6040978" cy="4070162"/>
          </a:xfrm>
        </p:grpSpPr>
        <p:pic>
          <p:nvPicPr>
            <p:cNvPr id="5" name="Picture 4"/>
            <p:cNvPicPr>
              <a:picLocks noChangeAspect="1"/>
            </p:cNvPicPr>
            <p:nvPr/>
          </p:nvPicPr>
          <p:blipFill>
            <a:blip r:embed="rId5">
              <a:duotone>
                <a:prstClr val="black"/>
                <a:srgbClr val="D9C3A5">
                  <a:tint val="50000"/>
                  <a:satMod val="180000"/>
                </a:srgbClr>
              </a:duotone>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5684837" y="2125662"/>
              <a:ext cx="6040978" cy="4070162"/>
            </a:xfrm>
            <a:prstGeom prst="rect">
              <a:avLst/>
            </a:prstGeom>
            <a:noFill/>
          </p:spPr>
        </p:pic>
        <p:pic>
          <p:nvPicPr>
            <p:cNvPr id="6" name="Picture 5"/>
            <p:cNvPicPr>
              <a:picLocks noChangeAspect="1"/>
            </p:cNvPicPr>
            <p:nvPr/>
          </p:nvPicPr>
          <p:blipFill>
            <a:blip r:embed="rId7"/>
            <a:stretch>
              <a:fillRect/>
            </a:stretch>
          </p:blipFill>
          <p:spPr>
            <a:xfrm>
              <a:off x="8286225" y="3741642"/>
              <a:ext cx="838201" cy="838201"/>
            </a:xfrm>
            <a:prstGeom prst="rect">
              <a:avLst/>
            </a:prstGeom>
            <a:solidFill>
              <a:srgbClr val="F8F8F8"/>
            </a:solidFill>
          </p:spPr>
        </p:pic>
        <p:grpSp>
          <p:nvGrpSpPr>
            <p:cNvPr id="16" name="Group 15"/>
            <p:cNvGrpSpPr/>
            <p:nvPr/>
          </p:nvGrpSpPr>
          <p:grpSpPr>
            <a:xfrm>
              <a:off x="8708809" y="2263018"/>
              <a:ext cx="380999" cy="368473"/>
              <a:chOff x="7742238" y="1212849"/>
              <a:chExt cx="543988" cy="435911"/>
            </a:xfrm>
          </p:grpSpPr>
          <p:sp>
            <p:nvSpPr>
              <p:cNvPr id="10" name="Rectangle: Rounded Corners 9"/>
              <p:cNvSpPr/>
              <p:nvPr/>
            </p:nvSpPr>
            <p:spPr bwMode="auto">
              <a:xfrm>
                <a:off x="7742238" y="1212849"/>
                <a:ext cx="543988" cy="435911"/>
              </a:xfrm>
              <a:prstGeom prst="round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372" kern="0" dirty="0">
                  <a:gradFill>
                    <a:gsLst>
                      <a:gs pos="5439">
                        <a:srgbClr val="F8F8F8"/>
                      </a:gs>
                      <a:gs pos="10000">
                        <a:srgbClr val="F8F8F8"/>
                      </a:gs>
                    </a:gsLst>
                    <a:lin ang="5400000" scaled="0"/>
                  </a:gradFill>
                </a:endParaRPr>
              </a:p>
            </p:txBody>
          </p:sp>
          <p:pic>
            <p:nvPicPr>
              <p:cNvPr id="15" name="Picture 14"/>
              <p:cNvPicPr>
                <a:picLocks noChangeAspect="1"/>
              </p:cNvPicPr>
              <p:nvPr/>
            </p:nvPicPr>
            <p:blipFill>
              <a:blip r:embed="rId3">
                <a:biLevel thresh="25000"/>
              </a:blip>
              <a:stretch>
                <a:fillRect/>
              </a:stretch>
            </p:blipFill>
            <p:spPr>
              <a:xfrm>
                <a:off x="7818437" y="1238780"/>
                <a:ext cx="384048" cy="384048"/>
              </a:xfrm>
              <a:prstGeom prst="rect">
                <a:avLst/>
              </a:prstGeom>
              <a:noFill/>
            </p:spPr>
          </p:pic>
        </p:grpSp>
        <p:grpSp>
          <p:nvGrpSpPr>
            <p:cNvPr id="23" name="Group 22"/>
            <p:cNvGrpSpPr/>
            <p:nvPr/>
          </p:nvGrpSpPr>
          <p:grpSpPr>
            <a:xfrm>
              <a:off x="6675437" y="3324269"/>
              <a:ext cx="380999" cy="368473"/>
              <a:chOff x="7742238" y="1212849"/>
              <a:chExt cx="543988" cy="435911"/>
            </a:xfrm>
          </p:grpSpPr>
          <p:sp>
            <p:nvSpPr>
              <p:cNvPr id="24" name="Rectangle: Rounded Corners 23"/>
              <p:cNvSpPr/>
              <p:nvPr/>
            </p:nvSpPr>
            <p:spPr bwMode="auto">
              <a:xfrm>
                <a:off x="7742238" y="1212849"/>
                <a:ext cx="543988" cy="435911"/>
              </a:xfrm>
              <a:prstGeom prst="round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372" kern="0" dirty="0">
                  <a:gradFill>
                    <a:gsLst>
                      <a:gs pos="5439">
                        <a:srgbClr val="F8F8F8"/>
                      </a:gs>
                      <a:gs pos="10000">
                        <a:srgbClr val="F8F8F8"/>
                      </a:gs>
                    </a:gsLst>
                    <a:lin ang="5400000" scaled="0"/>
                  </a:gradFill>
                </a:endParaRPr>
              </a:p>
            </p:txBody>
          </p:sp>
          <p:pic>
            <p:nvPicPr>
              <p:cNvPr id="25" name="Picture 24"/>
              <p:cNvPicPr>
                <a:picLocks noChangeAspect="1"/>
              </p:cNvPicPr>
              <p:nvPr/>
            </p:nvPicPr>
            <p:blipFill>
              <a:blip r:embed="rId3">
                <a:biLevel thresh="25000"/>
              </a:blip>
              <a:stretch>
                <a:fillRect/>
              </a:stretch>
            </p:blipFill>
            <p:spPr>
              <a:xfrm>
                <a:off x="7818437" y="1238780"/>
                <a:ext cx="384048" cy="384048"/>
              </a:xfrm>
              <a:prstGeom prst="rect">
                <a:avLst/>
              </a:prstGeom>
              <a:noFill/>
            </p:spPr>
          </p:pic>
        </p:grpSp>
        <p:grpSp>
          <p:nvGrpSpPr>
            <p:cNvPr id="26" name="Group 25"/>
            <p:cNvGrpSpPr/>
            <p:nvPr/>
          </p:nvGrpSpPr>
          <p:grpSpPr>
            <a:xfrm>
              <a:off x="6672795" y="4522589"/>
              <a:ext cx="380999" cy="368473"/>
              <a:chOff x="7742238" y="1212849"/>
              <a:chExt cx="543988" cy="435911"/>
            </a:xfrm>
          </p:grpSpPr>
          <p:sp>
            <p:nvSpPr>
              <p:cNvPr id="27" name="Rectangle: Rounded Corners 26"/>
              <p:cNvSpPr/>
              <p:nvPr/>
            </p:nvSpPr>
            <p:spPr bwMode="auto">
              <a:xfrm>
                <a:off x="7742238" y="1212849"/>
                <a:ext cx="543988" cy="435911"/>
              </a:xfrm>
              <a:prstGeom prst="round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372" kern="0" dirty="0">
                  <a:gradFill>
                    <a:gsLst>
                      <a:gs pos="5439">
                        <a:srgbClr val="F8F8F8"/>
                      </a:gs>
                      <a:gs pos="10000">
                        <a:srgbClr val="F8F8F8"/>
                      </a:gs>
                    </a:gsLst>
                    <a:lin ang="5400000" scaled="0"/>
                  </a:gradFill>
                </a:endParaRPr>
              </a:p>
            </p:txBody>
          </p:sp>
          <p:pic>
            <p:nvPicPr>
              <p:cNvPr id="28" name="Picture 27"/>
              <p:cNvPicPr>
                <a:picLocks noChangeAspect="1"/>
              </p:cNvPicPr>
              <p:nvPr/>
            </p:nvPicPr>
            <p:blipFill>
              <a:blip r:embed="rId3">
                <a:biLevel thresh="25000"/>
              </a:blip>
              <a:stretch>
                <a:fillRect/>
              </a:stretch>
            </p:blipFill>
            <p:spPr>
              <a:xfrm>
                <a:off x="7818437" y="1238780"/>
                <a:ext cx="384048" cy="384048"/>
              </a:xfrm>
              <a:prstGeom prst="rect">
                <a:avLst/>
              </a:prstGeom>
              <a:noFill/>
            </p:spPr>
          </p:pic>
        </p:grpSp>
        <p:grpSp>
          <p:nvGrpSpPr>
            <p:cNvPr id="29" name="Group 28"/>
            <p:cNvGrpSpPr/>
            <p:nvPr/>
          </p:nvGrpSpPr>
          <p:grpSpPr>
            <a:xfrm>
              <a:off x="10637837" y="3305731"/>
              <a:ext cx="380999" cy="368473"/>
              <a:chOff x="7742238" y="1212849"/>
              <a:chExt cx="543988" cy="435911"/>
            </a:xfrm>
          </p:grpSpPr>
          <p:sp>
            <p:nvSpPr>
              <p:cNvPr id="30" name="Rectangle: Rounded Corners 29"/>
              <p:cNvSpPr/>
              <p:nvPr/>
            </p:nvSpPr>
            <p:spPr bwMode="auto">
              <a:xfrm>
                <a:off x="7742238" y="1212849"/>
                <a:ext cx="543988" cy="435911"/>
              </a:xfrm>
              <a:prstGeom prst="round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372" kern="0" dirty="0">
                  <a:gradFill>
                    <a:gsLst>
                      <a:gs pos="5439">
                        <a:srgbClr val="F8F8F8"/>
                      </a:gs>
                      <a:gs pos="10000">
                        <a:srgbClr val="F8F8F8"/>
                      </a:gs>
                    </a:gsLst>
                    <a:lin ang="5400000" scaled="0"/>
                  </a:gradFill>
                </a:endParaRPr>
              </a:p>
            </p:txBody>
          </p:sp>
          <p:pic>
            <p:nvPicPr>
              <p:cNvPr id="31" name="Picture 30"/>
              <p:cNvPicPr>
                <a:picLocks noChangeAspect="1"/>
              </p:cNvPicPr>
              <p:nvPr/>
            </p:nvPicPr>
            <p:blipFill>
              <a:blip r:embed="rId3">
                <a:biLevel thresh="25000"/>
              </a:blip>
              <a:stretch>
                <a:fillRect/>
              </a:stretch>
            </p:blipFill>
            <p:spPr>
              <a:xfrm>
                <a:off x="7818437" y="1238780"/>
                <a:ext cx="384048" cy="384048"/>
              </a:xfrm>
              <a:prstGeom prst="rect">
                <a:avLst/>
              </a:prstGeom>
              <a:noFill/>
            </p:spPr>
          </p:pic>
        </p:grpSp>
        <p:grpSp>
          <p:nvGrpSpPr>
            <p:cNvPr id="32" name="Group 31"/>
            <p:cNvGrpSpPr/>
            <p:nvPr/>
          </p:nvGrpSpPr>
          <p:grpSpPr>
            <a:xfrm>
              <a:off x="10635195" y="4643310"/>
              <a:ext cx="380999" cy="368473"/>
              <a:chOff x="7742238" y="1212849"/>
              <a:chExt cx="543988" cy="435911"/>
            </a:xfrm>
          </p:grpSpPr>
          <p:sp>
            <p:nvSpPr>
              <p:cNvPr id="33" name="Rectangle: Rounded Corners 32"/>
              <p:cNvSpPr/>
              <p:nvPr/>
            </p:nvSpPr>
            <p:spPr bwMode="auto">
              <a:xfrm>
                <a:off x="7742238" y="1212849"/>
                <a:ext cx="543988" cy="435911"/>
              </a:xfrm>
              <a:prstGeom prst="round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372" kern="0" dirty="0">
                  <a:gradFill>
                    <a:gsLst>
                      <a:gs pos="5439">
                        <a:srgbClr val="F8F8F8"/>
                      </a:gs>
                      <a:gs pos="10000">
                        <a:srgbClr val="F8F8F8"/>
                      </a:gs>
                    </a:gsLst>
                    <a:lin ang="5400000" scaled="0"/>
                  </a:gradFill>
                </a:endParaRPr>
              </a:p>
            </p:txBody>
          </p:sp>
          <p:pic>
            <p:nvPicPr>
              <p:cNvPr id="34" name="Picture 33"/>
              <p:cNvPicPr>
                <a:picLocks noChangeAspect="1"/>
              </p:cNvPicPr>
              <p:nvPr/>
            </p:nvPicPr>
            <p:blipFill>
              <a:blip r:embed="rId3">
                <a:biLevel thresh="25000"/>
              </a:blip>
              <a:stretch>
                <a:fillRect/>
              </a:stretch>
            </p:blipFill>
            <p:spPr>
              <a:xfrm>
                <a:off x="7818437" y="1238780"/>
                <a:ext cx="384048" cy="384048"/>
              </a:xfrm>
              <a:prstGeom prst="rect">
                <a:avLst/>
              </a:prstGeom>
              <a:noFill/>
            </p:spPr>
          </p:pic>
        </p:grpSp>
        <p:grpSp>
          <p:nvGrpSpPr>
            <p:cNvPr id="35" name="Group 34"/>
            <p:cNvGrpSpPr/>
            <p:nvPr/>
          </p:nvGrpSpPr>
          <p:grpSpPr>
            <a:xfrm>
              <a:off x="8705325" y="5630862"/>
              <a:ext cx="380999" cy="368473"/>
              <a:chOff x="7742238" y="1212849"/>
              <a:chExt cx="543988" cy="435911"/>
            </a:xfrm>
          </p:grpSpPr>
          <p:sp>
            <p:nvSpPr>
              <p:cNvPr id="36" name="Rectangle: Rounded Corners 35"/>
              <p:cNvSpPr/>
              <p:nvPr/>
            </p:nvSpPr>
            <p:spPr bwMode="auto">
              <a:xfrm>
                <a:off x="7742238" y="1212849"/>
                <a:ext cx="543988" cy="435911"/>
              </a:xfrm>
              <a:prstGeom prst="round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372" kern="0" dirty="0">
                  <a:gradFill>
                    <a:gsLst>
                      <a:gs pos="5439">
                        <a:srgbClr val="F8F8F8"/>
                      </a:gs>
                      <a:gs pos="10000">
                        <a:srgbClr val="F8F8F8"/>
                      </a:gs>
                    </a:gsLst>
                    <a:lin ang="5400000" scaled="0"/>
                  </a:gradFill>
                </a:endParaRPr>
              </a:p>
            </p:txBody>
          </p:sp>
          <p:pic>
            <p:nvPicPr>
              <p:cNvPr id="37" name="Picture 36"/>
              <p:cNvPicPr>
                <a:picLocks noChangeAspect="1"/>
              </p:cNvPicPr>
              <p:nvPr/>
            </p:nvPicPr>
            <p:blipFill>
              <a:blip r:embed="rId3">
                <a:biLevel thresh="25000"/>
              </a:blip>
              <a:stretch>
                <a:fillRect/>
              </a:stretch>
            </p:blipFill>
            <p:spPr>
              <a:xfrm>
                <a:off x="7818437" y="1238780"/>
                <a:ext cx="384048" cy="384048"/>
              </a:xfrm>
              <a:prstGeom prst="rect">
                <a:avLst/>
              </a:prstGeom>
              <a:noFill/>
            </p:spPr>
          </p:pic>
        </p:grpSp>
        <p:grpSp>
          <p:nvGrpSpPr>
            <p:cNvPr id="38" name="Group 37"/>
            <p:cNvGrpSpPr/>
            <p:nvPr/>
          </p:nvGrpSpPr>
          <p:grpSpPr>
            <a:xfrm>
              <a:off x="6189214" y="3302349"/>
              <a:ext cx="380999" cy="368473"/>
              <a:chOff x="4618036" y="5164145"/>
              <a:chExt cx="380999" cy="368473"/>
            </a:xfrm>
          </p:grpSpPr>
          <p:sp>
            <p:nvSpPr>
              <p:cNvPr id="39" name="Rectangle: Rounded Corners 38"/>
              <p:cNvSpPr/>
              <p:nvPr/>
            </p:nvSpPr>
            <p:spPr bwMode="auto">
              <a:xfrm>
                <a:off x="4618036" y="5164145"/>
                <a:ext cx="380999" cy="368473"/>
              </a:xfrm>
              <a:prstGeom prst="roundRect">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372" kern="0" dirty="0">
                  <a:gradFill>
                    <a:gsLst>
                      <a:gs pos="5439">
                        <a:srgbClr val="F8F8F8"/>
                      </a:gs>
                      <a:gs pos="10000">
                        <a:srgbClr val="F8F8F8"/>
                      </a:gs>
                    </a:gsLst>
                    <a:lin ang="5400000" scaled="0"/>
                  </a:gradFill>
                </a:endParaRPr>
              </a:p>
            </p:txBody>
          </p:sp>
          <p:pic>
            <p:nvPicPr>
              <p:cNvPr id="40" name="Picture 39"/>
              <p:cNvPicPr>
                <a:picLocks noChangeAspect="1"/>
              </p:cNvPicPr>
              <p:nvPr/>
            </p:nvPicPr>
            <p:blipFill>
              <a:blip r:embed="rId4">
                <a:biLevel thresh="25000"/>
              </a:blip>
              <a:stretch>
                <a:fillRect/>
              </a:stretch>
            </p:blipFill>
            <p:spPr>
              <a:xfrm>
                <a:off x="4675947" y="5215793"/>
                <a:ext cx="265176" cy="265176"/>
              </a:xfrm>
              <a:prstGeom prst="rect">
                <a:avLst/>
              </a:prstGeom>
            </p:spPr>
          </p:pic>
        </p:grpSp>
        <p:grpSp>
          <p:nvGrpSpPr>
            <p:cNvPr id="41" name="Group 40"/>
            <p:cNvGrpSpPr/>
            <p:nvPr/>
          </p:nvGrpSpPr>
          <p:grpSpPr>
            <a:xfrm>
              <a:off x="10151614" y="3283811"/>
              <a:ext cx="380999" cy="368473"/>
              <a:chOff x="4618036" y="5164145"/>
              <a:chExt cx="380999" cy="368473"/>
            </a:xfrm>
          </p:grpSpPr>
          <p:sp>
            <p:nvSpPr>
              <p:cNvPr id="42" name="Rectangle: Rounded Corners 41"/>
              <p:cNvSpPr/>
              <p:nvPr/>
            </p:nvSpPr>
            <p:spPr bwMode="auto">
              <a:xfrm>
                <a:off x="4618036" y="5164145"/>
                <a:ext cx="380999" cy="368473"/>
              </a:xfrm>
              <a:prstGeom prst="roundRect">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372" kern="0" dirty="0">
                  <a:gradFill>
                    <a:gsLst>
                      <a:gs pos="5439">
                        <a:srgbClr val="F8F8F8"/>
                      </a:gs>
                      <a:gs pos="10000">
                        <a:srgbClr val="F8F8F8"/>
                      </a:gs>
                    </a:gsLst>
                    <a:lin ang="5400000" scaled="0"/>
                  </a:gradFill>
                </a:endParaRPr>
              </a:p>
            </p:txBody>
          </p:sp>
          <p:pic>
            <p:nvPicPr>
              <p:cNvPr id="43" name="Picture 42"/>
              <p:cNvPicPr>
                <a:picLocks noChangeAspect="1"/>
              </p:cNvPicPr>
              <p:nvPr/>
            </p:nvPicPr>
            <p:blipFill>
              <a:blip r:embed="rId4">
                <a:biLevel thresh="25000"/>
              </a:blip>
              <a:stretch>
                <a:fillRect/>
              </a:stretch>
            </p:blipFill>
            <p:spPr>
              <a:xfrm>
                <a:off x="4675947" y="5215793"/>
                <a:ext cx="265176" cy="265176"/>
              </a:xfrm>
              <a:prstGeom prst="rect">
                <a:avLst/>
              </a:prstGeom>
            </p:spPr>
          </p:pic>
        </p:grpSp>
      </p:grpSp>
      <p:grpSp>
        <p:nvGrpSpPr>
          <p:cNvPr id="51" name="Group 50"/>
          <p:cNvGrpSpPr/>
          <p:nvPr/>
        </p:nvGrpSpPr>
        <p:grpSpPr>
          <a:xfrm>
            <a:off x="246644" y="3304224"/>
            <a:ext cx="2315764" cy="1643371"/>
            <a:chOff x="427037" y="5161173"/>
            <a:chExt cx="2362200" cy="1676324"/>
          </a:xfrm>
        </p:grpSpPr>
        <p:sp>
          <p:nvSpPr>
            <p:cNvPr id="46" name="Rectangle 45"/>
            <p:cNvSpPr/>
            <p:nvPr/>
          </p:nvSpPr>
          <p:spPr bwMode="auto">
            <a:xfrm>
              <a:off x="427037" y="5161173"/>
              <a:ext cx="2362200" cy="1676324"/>
            </a:xfrm>
            <a:prstGeom prst="rect">
              <a:avLst/>
            </a:prstGeom>
            <a:solidFill>
              <a:srgbClr val="505050">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algn="ctr" defTabSz="914102" fontAlgn="base">
                <a:spcBef>
                  <a:spcPct val="0"/>
                </a:spcBef>
                <a:spcAft>
                  <a:spcPct val="0"/>
                </a:spcAft>
                <a:defRPr/>
              </a:pPr>
              <a:r>
                <a:rPr lang="en-US" sz="1961" kern="0" dirty="0">
                  <a:solidFill>
                    <a:schemeClr val="tx1"/>
                  </a:solidFill>
                </a:rPr>
                <a:t>Cloud Service</a:t>
              </a:r>
            </a:p>
          </p:txBody>
        </p:sp>
        <p:sp>
          <p:nvSpPr>
            <p:cNvPr id="47" name="Rectangle: Rounded Corners 46"/>
            <p:cNvSpPr/>
            <p:nvPr/>
          </p:nvSpPr>
          <p:spPr bwMode="auto">
            <a:xfrm>
              <a:off x="550386" y="5552846"/>
              <a:ext cx="2086091" cy="555720"/>
            </a:xfrm>
            <a:prstGeom prst="roundRect">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defRPr/>
              </a:pPr>
              <a:r>
                <a:rPr lang="en-US" sz="1961" kern="0" dirty="0">
                  <a:gradFill>
                    <a:gsLst>
                      <a:gs pos="5439">
                        <a:srgbClr val="F8F8F8"/>
                      </a:gs>
                      <a:gs pos="10000">
                        <a:srgbClr val="F8F8F8"/>
                      </a:gs>
                    </a:gsLst>
                    <a:lin ang="5400000" scaled="0"/>
                  </a:gradFill>
                </a:rPr>
                <a:t>Web Role</a:t>
              </a:r>
            </a:p>
          </p:txBody>
        </p:sp>
        <p:sp>
          <p:nvSpPr>
            <p:cNvPr id="48" name="Rectangle: Rounded Corners 47"/>
            <p:cNvSpPr/>
            <p:nvPr/>
          </p:nvSpPr>
          <p:spPr bwMode="auto">
            <a:xfrm>
              <a:off x="553434" y="6194402"/>
              <a:ext cx="2083403" cy="555720"/>
            </a:xfrm>
            <a:prstGeom prst="round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defRPr/>
              </a:pPr>
              <a:r>
                <a:rPr lang="en-US" sz="1961" kern="0" dirty="0">
                  <a:gradFill>
                    <a:gsLst>
                      <a:gs pos="5439">
                        <a:srgbClr val="F8F8F8"/>
                      </a:gs>
                      <a:gs pos="10000">
                        <a:srgbClr val="F8F8F8"/>
                      </a:gs>
                    </a:gsLst>
                    <a:lin ang="5400000" scaled="0"/>
                  </a:gradFill>
                </a:rPr>
                <a:t>Worker Role</a:t>
              </a:r>
            </a:p>
          </p:txBody>
        </p:sp>
        <p:pic>
          <p:nvPicPr>
            <p:cNvPr id="49" name="Picture 48"/>
            <p:cNvPicPr>
              <a:picLocks noChangeAspect="1"/>
            </p:cNvPicPr>
            <p:nvPr/>
          </p:nvPicPr>
          <p:blipFill>
            <a:blip r:embed="rId3">
              <a:biLevel thresh="25000"/>
            </a:blip>
            <a:stretch>
              <a:fillRect/>
            </a:stretch>
          </p:blipFill>
          <p:spPr>
            <a:xfrm>
              <a:off x="2027237" y="6304343"/>
              <a:ext cx="384048" cy="384048"/>
            </a:xfrm>
            <a:prstGeom prst="rect">
              <a:avLst/>
            </a:prstGeom>
            <a:noFill/>
          </p:spPr>
        </p:pic>
        <p:pic>
          <p:nvPicPr>
            <p:cNvPr id="50" name="Picture 49"/>
            <p:cNvPicPr>
              <a:picLocks noChangeAspect="1"/>
            </p:cNvPicPr>
            <p:nvPr/>
          </p:nvPicPr>
          <p:blipFill>
            <a:blip r:embed="rId4">
              <a:biLevel thresh="25000"/>
            </a:blip>
            <a:stretch>
              <a:fillRect/>
            </a:stretch>
          </p:blipFill>
          <p:spPr>
            <a:xfrm>
              <a:off x="2027237" y="5673301"/>
              <a:ext cx="384048" cy="384048"/>
            </a:xfrm>
            <a:prstGeom prst="rect">
              <a:avLst/>
            </a:prstGeom>
          </p:spPr>
        </p:pic>
      </p:grpSp>
      <p:sp>
        <p:nvSpPr>
          <p:cNvPr id="54" name="Arrow: Right 53"/>
          <p:cNvSpPr/>
          <p:nvPr/>
        </p:nvSpPr>
        <p:spPr bwMode="auto">
          <a:xfrm>
            <a:off x="2630811" y="3994534"/>
            <a:ext cx="484756" cy="440718"/>
          </a:xfrm>
          <a:prstGeom prst="rightArrow">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
        <p:nvSpPr>
          <p:cNvPr id="55" name="Arrow: Right 54"/>
          <p:cNvSpPr/>
          <p:nvPr/>
        </p:nvSpPr>
        <p:spPr bwMode="auto">
          <a:xfrm>
            <a:off x="6095747" y="3962424"/>
            <a:ext cx="484756" cy="440718"/>
          </a:xfrm>
          <a:prstGeom prst="rightArrow">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
        <p:nvSpPr>
          <p:cNvPr id="56" name="TextBox 55"/>
          <p:cNvSpPr txBox="1"/>
          <p:nvPr/>
        </p:nvSpPr>
        <p:spPr>
          <a:xfrm>
            <a:off x="269240" y="5331569"/>
            <a:ext cx="4561799" cy="144074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2400" kern="0" dirty="0">
                <a:gradFill>
                  <a:gsLst>
                    <a:gs pos="2917">
                      <a:schemeClr val="tx1"/>
                    </a:gs>
                    <a:gs pos="30000">
                      <a:schemeClr val="tx1"/>
                    </a:gs>
                  </a:gsLst>
                  <a:lin ang="5400000" scaled="0"/>
                </a:gradFill>
              </a:rPr>
              <a:t>Fast deployment times.</a:t>
            </a:r>
          </a:p>
          <a:p>
            <a:pPr defTabSz="896386">
              <a:lnSpc>
                <a:spcPct val="90000"/>
              </a:lnSpc>
              <a:spcAft>
                <a:spcPts val="588"/>
              </a:spcAft>
              <a:defRPr/>
            </a:pPr>
            <a:r>
              <a:rPr lang="en-US" sz="2400" kern="0" dirty="0">
                <a:gradFill>
                  <a:gsLst>
                    <a:gs pos="2917">
                      <a:schemeClr val="tx1"/>
                    </a:gs>
                    <a:gs pos="30000">
                      <a:schemeClr val="tx1"/>
                    </a:gs>
                  </a:gsLst>
                  <a:lin ang="5400000" scaled="0"/>
                </a:gradFill>
              </a:rPr>
              <a:t>High-density hosting.</a:t>
            </a:r>
          </a:p>
          <a:p>
            <a:pPr defTabSz="896386">
              <a:lnSpc>
                <a:spcPct val="90000"/>
              </a:lnSpc>
              <a:spcAft>
                <a:spcPts val="588"/>
              </a:spcAft>
              <a:defRPr/>
            </a:pPr>
            <a:r>
              <a:rPr lang="en-US" sz="2400" kern="0" dirty="0">
                <a:gradFill>
                  <a:gsLst>
                    <a:gs pos="2917">
                      <a:schemeClr val="tx1"/>
                    </a:gs>
                    <a:gs pos="30000">
                      <a:schemeClr val="tx1"/>
                    </a:gs>
                  </a:gsLst>
                  <a:lin ang="5400000" scaled="0"/>
                </a:gradFill>
              </a:rPr>
              <a:t>Run anywhere.</a:t>
            </a:r>
          </a:p>
        </p:txBody>
      </p:sp>
    </p:spTree>
    <p:extLst>
      <p:ext uri="{BB962C8B-B14F-4D97-AF65-F5344CB8AC3E}">
        <p14:creationId xmlns:p14="http://schemas.microsoft.com/office/powerpoint/2010/main" val="253594500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 2 – Platform Advantage</a:t>
            </a:r>
            <a:endParaRPr lang="en-US" dirty="0"/>
          </a:p>
        </p:txBody>
      </p:sp>
      <p:sp>
        <p:nvSpPr>
          <p:cNvPr id="3" name="Text Placeholder 2"/>
          <p:cNvSpPr>
            <a:spLocks noGrp="1"/>
          </p:cNvSpPr>
          <p:nvPr>
            <p:ph type="body" sz="quarter" idx="10"/>
          </p:nvPr>
        </p:nvSpPr>
        <p:spPr>
          <a:xfrm>
            <a:off x="269239" y="1189177"/>
            <a:ext cx="11653523" cy="3348353"/>
          </a:xfrm>
        </p:spPr>
        <p:txBody>
          <a:bodyPr/>
          <a:lstStyle/>
          <a:p>
            <a:r>
              <a:rPr lang="en-US" dirty="0"/>
              <a:t>Adjust to take advantage of Service Fabric platform</a:t>
            </a:r>
          </a:p>
          <a:p>
            <a:pPr lvl="1"/>
            <a:r>
              <a:rPr lang="en-US" sz="2400" dirty="0"/>
              <a:t>Move data stores to </a:t>
            </a:r>
            <a:r>
              <a:rPr lang="en-US" sz="2400" b="1" dirty="0" err="1"/>
              <a:t>stateful</a:t>
            </a:r>
            <a:r>
              <a:rPr lang="en-US" sz="2400" dirty="0"/>
              <a:t> Reliable Services</a:t>
            </a:r>
          </a:p>
          <a:p>
            <a:pPr lvl="1"/>
            <a:r>
              <a:rPr lang="en-US" sz="2400" dirty="0"/>
              <a:t>Keep some data stores as is. Is there a benefit?</a:t>
            </a:r>
          </a:p>
          <a:p>
            <a:pPr lvl="1"/>
            <a:endParaRPr lang="en-US" dirty="0"/>
          </a:p>
          <a:p>
            <a:r>
              <a:rPr lang="en-US" dirty="0"/>
              <a:t>Communication Pattern</a:t>
            </a:r>
          </a:p>
          <a:p>
            <a:pPr lvl="1"/>
            <a:r>
              <a:rPr lang="en-US" sz="2400" dirty="0"/>
              <a:t>Direct – change the code to use the Naming Service</a:t>
            </a:r>
          </a:p>
          <a:p>
            <a:pPr lvl="1"/>
            <a:r>
              <a:rPr lang="en-US" sz="2400" dirty="0"/>
              <a:t>Queues – still an option.</a:t>
            </a:r>
          </a:p>
        </p:txBody>
      </p:sp>
    </p:spTree>
    <p:extLst>
      <p:ext uri="{BB962C8B-B14F-4D97-AF65-F5344CB8AC3E}">
        <p14:creationId xmlns:p14="http://schemas.microsoft.com/office/powerpoint/2010/main" val="204437766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Used by Other Systems</a:t>
            </a:r>
            <a:endParaRPr lang="en-US" dirty="0"/>
          </a:p>
        </p:txBody>
      </p:sp>
      <p:sp>
        <p:nvSpPr>
          <p:cNvPr id="3" name="Text Placeholder 2"/>
          <p:cNvSpPr>
            <a:spLocks noGrp="1"/>
          </p:cNvSpPr>
          <p:nvPr>
            <p:ph type="body" sz="quarter" idx="10"/>
          </p:nvPr>
        </p:nvSpPr>
        <p:spPr>
          <a:xfrm>
            <a:off x="269239" y="1189177"/>
            <a:ext cx="11653523" cy="2461443"/>
          </a:xfrm>
        </p:spPr>
        <p:txBody>
          <a:bodyPr/>
          <a:lstStyle/>
          <a:p>
            <a:r>
              <a:rPr lang="en-US" dirty="0"/>
              <a:t>Continue to use an external data store</a:t>
            </a:r>
          </a:p>
          <a:p>
            <a:pPr lvl="1"/>
            <a:r>
              <a:rPr lang="en-US" sz="2400" dirty="0"/>
              <a:t>Don’t </a:t>
            </a:r>
            <a:r>
              <a:rPr lang="en-US" sz="2400" i="1" dirty="0"/>
              <a:t>have</a:t>
            </a:r>
            <a:r>
              <a:rPr lang="en-US" sz="2400" dirty="0"/>
              <a:t> to use Reliable Collections!</a:t>
            </a:r>
          </a:p>
          <a:p>
            <a:pPr lvl="1"/>
            <a:endParaRPr lang="en-US" dirty="0"/>
          </a:p>
          <a:p>
            <a:pPr lvl="0"/>
            <a:r>
              <a:rPr lang="en-US" dirty="0"/>
              <a:t>Access via service endpoints</a:t>
            </a:r>
          </a:p>
          <a:p>
            <a:pPr lvl="1"/>
            <a:endParaRPr lang="en-US" dirty="0"/>
          </a:p>
        </p:txBody>
      </p:sp>
      <p:pic>
        <p:nvPicPr>
          <p:cNvPr id="23" name="Picture 22"/>
          <p:cNvPicPr>
            <a:picLocks noChangeAspect="1"/>
          </p:cNvPicPr>
          <p:nvPr/>
        </p:nvPicPr>
        <p:blipFill>
          <a:blip r:embed="rId3"/>
          <a:stretch>
            <a:fillRect/>
          </a:stretch>
        </p:blipFill>
        <p:spPr>
          <a:xfrm>
            <a:off x="7900958" y="2009661"/>
            <a:ext cx="3798856" cy="4533695"/>
          </a:xfrm>
          <a:prstGeom prst="rect">
            <a:avLst/>
          </a:prstGeom>
        </p:spPr>
      </p:pic>
    </p:spTree>
    <p:extLst>
      <p:ext uri="{BB962C8B-B14F-4D97-AF65-F5344CB8AC3E}">
        <p14:creationId xmlns:p14="http://schemas.microsoft.com/office/powerpoint/2010/main" val="142451520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Scenario</a:t>
            </a:r>
          </a:p>
        </p:txBody>
      </p:sp>
      <p:sp>
        <p:nvSpPr>
          <p:cNvPr id="6" name="TextBox 5"/>
          <p:cNvSpPr txBox="1"/>
          <p:nvPr/>
        </p:nvSpPr>
        <p:spPr>
          <a:xfrm>
            <a:off x="1391636" y="4754942"/>
            <a:ext cx="9606998" cy="61552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2353" kern="0" dirty="0">
                <a:solidFill>
                  <a:schemeClr val="tx2"/>
                </a:solidFill>
              </a:rPr>
              <a:t>“If you create microservices in Azure, you do it in Service Fabric.”</a:t>
            </a:r>
          </a:p>
        </p:txBody>
      </p:sp>
      <p:sp>
        <p:nvSpPr>
          <p:cNvPr id="7" name="TextBox 6"/>
          <p:cNvSpPr txBox="1"/>
          <p:nvPr/>
        </p:nvSpPr>
        <p:spPr>
          <a:xfrm>
            <a:off x="3557996" y="6029882"/>
            <a:ext cx="9606998" cy="61552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2353" kern="0" dirty="0">
                <a:solidFill>
                  <a:schemeClr val="tx2"/>
                </a:solidFill>
              </a:rPr>
              <a:t>“I want to write code, not manage VMs.”</a:t>
            </a:r>
          </a:p>
        </p:txBody>
      </p:sp>
      <p:sp>
        <p:nvSpPr>
          <p:cNvPr id="8" name="TextBox 7"/>
          <p:cNvSpPr txBox="1"/>
          <p:nvPr/>
        </p:nvSpPr>
        <p:spPr>
          <a:xfrm>
            <a:off x="2318083" y="5414360"/>
            <a:ext cx="9606998" cy="61552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2353" kern="0" dirty="0">
                <a:solidFill>
                  <a:schemeClr val="tx2"/>
                </a:solidFill>
              </a:rPr>
              <a:t>“Service Fabric is the evolution of Cloud Services. It’s PaaS v2!”</a:t>
            </a:r>
          </a:p>
        </p:txBody>
      </p:sp>
      <p:sp>
        <p:nvSpPr>
          <p:cNvPr id="11" name="Explosion: 14 Points 10"/>
          <p:cNvSpPr/>
          <p:nvPr/>
        </p:nvSpPr>
        <p:spPr bwMode="auto">
          <a:xfrm>
            <a:off x="247225" y="5414360"/>
            <a:ext cx="1718148" cy="1145971"/>
          </a:xfrm>
          <a:prstGeom prst="irregularSeal2">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961" kern="0" dirty="0">
                <a:gradFill>
                  <a:gsLst>
                    <a:gs pos="5439">
                      <a:srgbClr val="F8F8F8"/>
                    </a:gs>
                    <a:gs pos="10000">
                      <a:srgbClr val="F8F8F8"/>
                    </a:gs>
                  </a:gsLst>
                  <a:lin ang="5400000" scaled="0"/>
                </a:gradFill>
              </a:rPr>
              <a:t>Magic</a:t>
            </a:r>
          </a:p>
        </p:txBody>
      </p:sp>
      <p:sp>
        <p:nvSpPr>
          <p:cNvPr id="12" name="Sun 11"/>
          <p:cNvSpPr/>
          <p:nvPr/>
        </p:nvSpPr>
        <p:spPr bwMode="auto">
          <a:xfrm>
            <a:off x="10802231" y="5414361"/>
            <a:ext cx="1195233" cy="1226829"/>
          </a:xfrm>
          <a:prstGeom prst="sun">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pic>
        <p:nvPicPr>
          <p:cNvPr id="3" name="Picture 2"/>
          <p:cNvPicPr>
            <a:picLocks noChangeAspect="1"/>
          </p:cNvPicPr>
          <p:nvPr/>
        </p:nvPicPr>
        <p:blipFill>
          <a:blip r:embed="rId3"/>
          <a:stretch>
            <a:fillRect/>
          </a:stretch>
        </p:blipFill>
        <p:spPr>
          <a:xfrm>
            <a:off x="2170085" y="3634652"/>
            <a:ext cx="764951" cy="764951"/>
          </a:xfrm>
          <a:prstGeom prst="rect">
            <a:avLst/>
          </a:prstGeom>
        </p:spPr>
      </p:pic>
      <p:pic>
        <p:nvPicPr>
          <p:cNvPr id="4" name="Picture 3"/>
          <p:cNvPicPr>
            <a:picLocks noChangeAspect="1"/>
          </p:cNvPicPr>
          <p:nvPr/>
        </p:nvPicPr>
        <p:blipFill>
          <a:blip r:embed="rId4"/>
          <a:stretch>
            <a:fillRect/>
          </a:stretch>
        </p:blipFill>
        <p:spPr>
          <a:xfrm>
            <a:off x="1777692" y="2136902"/>
            <a:ext cx="764951" cy="764951"/>
          </a:xfrm>
          <a:prstGeom prst="rect">
            <a:avLst/>
          </a:prstGeom>
        </p:spPr>
      </p:pic>
      <p:pic>
        <p:nvPicPr>
          <p:cNvPr id="5" name="Picture 4"/>
          <p:cNvPicPr>
            <a:picLocks noChangeAspect="1"/>
          </p:cNvPicPr>
          <p:nvPr/>
        </p:nvPicPr>
        <p:blipFill>
          <a:blip r:embed="rId5"/>
          <a:stretch>
            <a:fillRect/>
          </a:stretch>
        </p:blipFill>
        <p:spPr>
          <a:xfrm>
            <a:off x="4223310" y="2090489"/>
            <a:ext cx="764951" cy="764951"/>
          </a:xfrm>
          <a:prstGeom prst="rect">
            <a:avLst/>
          </a:prstGeom>
        </p:spPr>
      </p:pic>
      <p:pic>
        <p:nvPicPr>
          <p:cNvPr id="9" name="Picture 8"/>
          <p:cNvPicPr>
            <a:picLocks noChangeAspect="1"/>
          </p:cNvPicPr>
          <p:nvPr/>
        </p:nvPicPr>
        <p:blipFill>
          <a:blip r:embed="rId6"/>
          <a:stretch>
            <a:fillRect/>
          </a:stretch>
        </p:blipFill>
        <p:spPr>
          <a:xfrm>
            <a:off x="4988262" y="1135206"/>
            <a:ext cx="764951" cy="764951"/>
          </a:xfrm>
          <a:prstGeom prst="rect">
            <a:avLst/>
          </a:prstGeom>
        </p:spPr>
      </p:pic>
      <p:pic>
        <p:nvPicPr>
          <p:cNvPr id="13" name="Picture 12"/>
          <p:cNvPicPr>
            <a:picLocks noChangeAspect="1"/>
          </p:cNvPicPr>
          <p:nvPr/>
        </p:nvPicPr>
        <p:blipFill>
          <a:blip r:embed="rId3"/>
          <a:stretch>
            <a:fillRect/>
          </a:stretch>
        </p:blipFill>
        <p:spPr>
          <a:xfrm>
            <a:off x="4228448" y="3652513"/>
            <a:ext cx="764951" cy="764951"/>
          </a:xfrm>
          <a:prstGeom prst="rect">
            <a:avLst/>
          </a:prstGeom>
        </p:spPr>
      </p:pic>
      <p:pic>
        <p:nvPicPr>
          <p:cNvPr id="14" name="Picture 13"/>
          <p:cNvPicPr>
            <a:picLocks noChangeAspect="1"/>
          </p:cNvPicPr>
          <p:nvPr/>
        </p:nvPicPr>
        <p:blipFill>
          <a:blip r:embed="rId3"/>
          <a:stretch>
            <a:fillRect/>
          </a:stretch>
        </p:blipFill>
        <p:spPr>
          <a:xfrm>
            <a:off x="5998654" y="3636332"/>
            <a:ext cx="764951" cy="764951"/>
          </a:xfrm>
          <a:prstGeom prst="rect">
            <a:avLst/>
          </a:prstGeom>
        </p:spPr>
      </p:pic>
      <p:pic>
        <p:nvPicPr>
          <p:cNvPr id="15" name="Picture 14"/>
          <p:cNvPicPr>
            <a:picLocks noChangeAspect="1"/>
          </p:cNvPicPr>
          <p:nvPr/>
        </p:nvPicPr>
        <p:blipFill>
          <a:blip r:embed="rId3"/>
          <a:stretch>
            <a:fillRect/>
          </a:stretch>
        </p:blipFill>
        <p:spPr>
          <a:xfrm>
            <a:off x="8218455" y="3634652"/>
            <a:ext cx="764951" cy="764951"/>
          </a:xfrm>
          <a:prstGeom prst="rect">
            <a:avLst/>
          </a:prstGeom>
        </p:spPr>
      </p:pic>
      <p:pic>
        <p:nvPicPr>
          <p:cNvPr id="16" name="Picture 15"/>
          <p:cNvPicPr>
            <a:picLocks noChangeAspect="1"/>
          </p:cNvPicPr>
          <p:nvPr/>
        </p:nvPicPr>
        <p:blipFill>
          <a:blip r:embed="rId4"/>
          <a:stretch>
            <a:fillRect/>
          </a:stretch>
        </p:blipFill>
        <p:spPr>
          <a:xfrm>
            <a:off x="2827981" y="2136063"/>
            <a:ext cx="764951" cy="764951"/>
          </a:xfrm>
          <a:prstGeom prst="rect">
            <a:avLst/>
          </a:prstGeom>
        </p:spPr>
      </p:pic>
      <p:pic>
        <p:nvPicPr>
          <p:cNvPr id="17" name="Picture 16"/>
          <p:cNvPicPr>
            <a:picLocks noChangeAspect="1"/>
          </p:cNvPicPr>
          <p:nvPr/>
        </p:nvPicPr>
        <p:blipFill>
          <a:blip r:embed="rId7"/>
          <a:stretch>
            <a:fillRect/>
          </a:stretch>
        </p:blipFill>
        <p:spPr>
          <a:xfrm>
            <a:off x="5618641" y="2136063"/>
            <a:ext cx="764951" cy="764951"/>
          </a:xfrm>
          <a:prstGeom prst="rect">
            <a:avLst/>
          </a:prstGeom>
        </p:spPr>
      </p:pic>
      <p:pic>
        <p:nvPicPr>
          <p:cNvPr id="18" name="Picture 17"/>
          <p:cNvPicPr>
            <a:picLocks noChangeAspect="1"/>
          </p:cNvPicPr>
          <p:nvPr/>
        </p:nvPicPr>
        <p:blipFill>
          <a:blip r:embed="rId7"/>
          <a:stretch>
            <a:fillRect/>
          </a:stretch>
        </p:blipFill>
        <p:spPr>
          <a:xfrm>
            <a:off x="6486515" y="2136063"/>
            <a:ext cx="764951" cy="764951"/>
          </a:xfrm>
          <a:prstGeom prst="rect">
            <a:avLst/>
          </a:prstGeom>
        </p:spPr>
      </p:pic>
      <p:pic>
        <p:nvPicPr>
          <p:cNvPr id="19" name="Picture 18"/>
          <p:cNvPicPr>
            <a:picLocks noChangeAspect="1"/>
          </p:cNvPicPr>
          <p:nvPr/>
        </p:nvPicPr>
        <p:blipFill>
          <a:blip r:embed="rId4"/>
          <a:stretch>
            <a:fillRect/>
          </a:stretch>
        </p:blipFill>
        <p:spPr>
          <a:xfrm>
            <a:off x="7809030" y="2136063"/>
            <a:ext cx="764951" cy="764951"/>
          </a:xfrm>
          <a:prstGeom prst="rect">
            <a:avLst/>
          </a:prstGeom>
        </p:spPr>
      </p:pic>
      <p:pic>
        <p:nvPicPr>
          <p:cNvPr id="20" name="Picture 19"/>
          <p:cNvPicPr>
            <a:picLocks noChangeAspect="1"/>
          </p:cNvPicPr>
          <p:nvPr/>
        </p:nvPicPr>
        <p:blipFill>
          <a:blip r:embed="rId5"/>
          <a:stretch>
            <a:fillRect/>
          </a:stretch>
        </p:blipFill>
        <p:spPr>
          <a:xfrm>
            <a:off x="8573981" y="2136063"/>
            <a:ext cx="764951" cy="764951"/>
          </a:xfrm>
          <a:prstGeom prst="rect">
            <a:avLst/>
          </a:prstGeom>
        </p:spPr>
      </p:pic>
      <p:pic>
        <p:nvPicPr>
          <p:cNvPr id="21" name="Picture 20"/>
          <p:cNvPicPr>
            <a:picLocks noChangeAspect="1"/>
          </p:cNvPicPr>
          <p:nvPr/>
        </p:nvPicPr>
        <p:blipFill>
          <a:blip r:embed="rId3"/>
          <a:stretch>
            <a:fillRect/>
          </a:stretch>
        </p:blipFill>
        <p:spPr>
          <a:xfrm>
            <a:off x="9841606" y="3634652"/>
            <a:ext cx="764951" cy="764951"/>
          </a:xfrm>
          <a:prstGeom prst="rect">
            <a:avLst/>
          </a:prstGeom>
        </p:spPr>
      </p:pic>
      <p:pic>
        <p:nvPicPr>
          <p:cNvPr id="22" name="Picture 21"/>
          <p:cNvPicPr>
            <a:picLocks noChangeAspect="1"/>
          </p:cNvPicPr>
          <p:nvPr/>
        </p:nvPicPr>
        <p:blipFill>
          <a:blip r:embed="rId7"/>
          <a:stretch>
            <a:fillRect/>
          </a:stretch>
        </p:blipFill>
        <p:spPr>
          <a:xfrm>
            <a:off x="9841606" y="2136063"/>
            <a:ext cx="764951" cy="764951"/>
          </a:xfrm>
          <a:prstGeom prst="rect">
            <a:avLst/>
          </a:prstGeom>
        </p:spPr>
      </p:pic>
      <p:cxnSp>
        <p:nvCxnSpPr>
          <p:cNvPr id="24" name="Straight Arrow Connector 23"/>
          <p:cNvCxnSpPr>
            <a:stCxn id="3" idx="0"/>
            <a:endCxn id="4" idx="2"/>
          </p:cNvCxnSpPr>
          <p:nvPr/>
        </p:nvCxnSpPr>
        <p:spPr>
          <a:xfrm flipH="1" flipV="1">
            <a:off x="2160168" y="2901854"/>
            <a:ext cx="392393" cy="73279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3" idx="0"/>
            <a:endCxn id="16" idx="2"/>
          </p:cNvCxnSpPr>
          <p:nvPr/>
        </p:nvCxnSpPr>
        <p:spPr>
          <a:xfrm flipV="1">
            <a:off x="2552560" y="2901015"/>
            <a:ext cx="657896" cy="73363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3" idx="0"/>
            <a:endCxn id="5" idx="2"/>
          </p:cNvCxnSpPr>
          <p:nvPr/>
        </p:nvCxnSpPr>
        <p:spPr>
          <a:xfrm flipH="1" flipV="1">
            <a:off x="4605786" y="2855440"/>
            <a:ext cx="5138" cy="79707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4" idx="0"/>
            <a:endCxn id="17" idx="2"/>
          </p:cNvCxnSpPr>
          <p:nvPr/>
        </p:nvCxnSpPr>
        <p:spPr>
          <a:xfrm flipH="1" flipV="1">
            <a:off x="6001117" y="2901014"/>
            <a:ext cx="380013" cy="73531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4" idx="0"/>
            <a:endCxn id="18" idx="2"/>
          </p:cNvCxnSpPr>
          <p:nvPr/>
        </p:nvCxnSpPr>
        <p:spPr>
          <a:xfrm flipV="1">
            <a:off x="6381130" y="2901014"/>
            <a:ext cx="487861" cy="73531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5" idx="0"/>
            <a:endCxn id="19" idx="2"/>
          </p:cNvCxnSpPr>
          <p:nvPr/>
        </p:nvCxnSpPr>
        <p:spPr>
          <a:xfrm flipH="1" flipV="1">
            <a:off x="8191506" y="2901015"/>
            <a:ext cx="409425" cy="73363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5" idx="0"/>
            <a:endCxn id="20" idx="2"/>
          </p:cNvCxnSpPr>
          <p:nvPr/>
        </p:nvCxnSpPr>
        <p:spPr>
          <a:xfrm flipV="1">
            <a:off x="8600931" y="2901015"/>
            <a:ext cx="355526" cy="73363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21" idx="0"/>
            <a:endCxn id="22" idx="2"/>
          </p:cNvCxnSpPr>
          <p:nvPr/>
        </p:nvCxnSpPr>
        <p:spPr>
          <a:xfrm flipV="1">
            <a:off x="10224081" y="2901015"/>
            <a:ext cx="0" cy="73363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p:cNvCxnSpPr>
            <a:endCxn id="9" idx="1"/>
          </p:cNvCxnSpPr>
          <p:nvPr/>
        </p:nvCxnSpPr>
        <p:spPr>
          <a:xfrm flipV="1">
            <a:off x="3210456" y="1517682"/>
            <a:ext cx="1777805" cy="767676"/>
          </a:xfrm>
          <a:prstGeom prst="bentConnector3">
            <a:avLst>
              <a:gd name="adj1" fmla="val 3319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p:cNvCxnSpPr>
            <a:stCxn id="4" idx="0"/>
            <a:endCxn id="9" idx="1"/>
          </p:cNvCxnSpPr>
          <p:nvPr/>
        </p:nvCxnSpPr>
        <p:spPr>
          <a:xfrm rot="5400000" flipH="1" flipV="1">
            <a:off x="3264605" y="413247"/>
            <a:ext cx="619220" cy="282809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p:cNvCxnSpPr>
            <a:stCxn id="18" idx="0"/>
            <a:endCxn id="9" idx="3"/>
          </p:cNvCxnSpPr>
          <p:nvPr/>
        </p:nvCxnSpPr>
        <p:spPr>
          <a:xfrm rot="16200000" flipV="1">
            <a:off x="6001912" y="1268984"/>
            <a:ext cx="618381" cy="1115778"/>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p:cNvCxnSpPr>
            <a:stCxn id="17" idx="0"/>
            <a:endCxn id="9" idx="3"/>
          </p:cNvCxnSpPr>
          <p:nvPr/>
        </p:nvCxnSpPr>
        <p:spPr>
          <a:xfrm rot="16200000" flipV="1">
            <a:off x="5567976" y="1702921"/>
            <a:ext cx="618381" cy="24790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p:cNvCxnSpPr>
            <a:stCxn id="5" idx="3"/>
            <a:endCxn id="9" idx="2"/>
          </p:cNvCxnSpPr>
          <p:nvPr/>
        </p:nvCxnSpPr>
        <p:spPr>
          <a:xfrm flipV="1">
            <a:off x="4988262" y="1900158"/>
            <a:ext cx="382476" cy="57280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10087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Customer Scenario</a:t>
            </a:r>
            <a:endParaRPr lang="en-US" dirty="0"/>
          </a:p>
        </p:txBody>
      </p:sp>
      <p:grpSp>
        <p:nvGrpSpPr>
          <p:cNvPr id="6" name="Group 5"/>
          <p:cNvGrpSpPr/>
          <p:nvPr/>
        </p:nvGrpSpPr>
        <p:grpSpPr>
          <a:xfrm>
            <a:off x="1746796" y="1486746"/>
            <a:ext cx="1568743" cy="1031979"/>
            <a:chOff x="321882" y="1516062"/>
            <a:chExt cx="1600200" cy="1052672"/>
          </a:xfrm>
        </p:grpSpPr>
        <p:pic>
          <p:nvPicPr>
            <p:cNvPr id="4" name="Picture 3"/>
            <p:cNvPicPr>
              <a:picLocks noChangeAspect="1"/>
            </p:cNvPicPr>
            <p:nvPr/>
          </p:nvPicPr>
          <p:blipFill>
            <a:blip r:embed="rId3"/>
            <a:stretch>
              <a:fillRect/>
            </a:stretch>
          </p:blipFill>
          <p:spPr>
            <a:xfrm>
              <a:off x="731837" y="1516062"/>
              <a:ext cx="780290" cy="780290"/>
            </a:xfrm>
            <a:prstGeom prst="rect">
              <a:avLst/>
            </a:prstGeom>
          </p:spPr>
        </p:pic>
        <p:sp>
          <p:nvSpPr>
            <p:cNvPr id="5" name="TextBox 4"/>
            <p:cNvSpPr txBox="1"/>
            <p:nvPr/>
          </p:nvSpPr>
          <p:spPr>
            <a:xfrm>
              <a:off x="321882" y="2023969"/>
              <a:ext cx="1600200" cy="544765"/>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765" kern="0" dirty="0">
                  <a:gradFill>
                    <a:gsLst>
                      <a:gs pos="2917">
                        <a:schemeClr val="tx1"/>
                      </a:gs>
                      <a:gs pos="30000">
                        <a:schemeClr val="tx1"/>
                      </a:gs>
                    </a:gsLst>
                    <a:lin ang="5400000" scaled="0"/>
                  </a:gradFill>
                </a:rPr>
                <a:t>DevLaptop</a:t>
              </a:r>
            </a:p>
          </p:txBody>
        </p:sp>
      </p:grpSp>
      <p:grpSp>
        <p:nvGrpSpPr>
          <p:cNvPr id="7" name="Group 6"/>
          <p:cNvGrpSpPr/>
          <p:nvPr/>
        </p:nvGrpSpPr>
        <p:grpSpPr>
          <a:xfrm>
            <a:off x="3182620" y="1486746"/>
            <a:ext cx="1568743" cy="1031979"/>
            <a:chOff x="321882" y="1516062"/>
            <a:chExt cx="1600200" cy="1052672"/>
          </a:xfrm>
        </p:grpSpPr>
        <p:pic>
          <p:nvPicPr>
            <p:cNvPr id="8" name="Picture 7"/>
            <p:cNvPicPr>
              <a:picLocks noChangeAspect="1"/>
            </p:cNvPicPr>
            <p:nvPr/>
          </p:nvPicPr>
          <p:blipFill>
            <a:blip r:embed="rId3"/>
            <a:stretch>
              <a:fillRect/>
            </a:stretch>
          </p:blipFill>
          <p:spPr>
            <a:xfrm>
              <a:off x="731837" y="1516062"/>
              <a:ext cx="780290" cy="780290"/>
            </a:xfrm>
            <a:prstGeom prst="rect">
              <a:avLst/>
            </a:prstGeom>
          </p:spPr>
        </p:pic>
        <p:sp>
          <p:nvSpPr>
            <p:cNvPr id="9" name="TextBox 8"/>
            <p:cNvSpPr txBox="1"/>
            <p:nvPr/>
          </p:nvSpPr>
          <p:spPr>
            <a:xfrm>
              <a:off x="321882" y="2023969"/>
              <a:ext cx="1600200" cy="544765"/>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765" kern="0" dirty="0">
                  <a:gradFill>
                    <a:gsLst>
                      <a:gs pos="2917">
                        <a:schemeClr val="tx1"/>
                      </a:gs>
                      <a:gs pos="30000">
                        <a:schemeClr val="tx1"/>
                      </a:gs>
                    </a:gsLst>
                    <a:lin ang="5400000" scaled="0"/>
                  </a:gradFill>
                </a:rPr>
                <a:t>DevLaptop</a:t>
              </a:r>
            </a:p>
          </p:txBody>
        </p:sp>
      </p:grpSp>
      <p:grpSp>
        <p:nvGrpSpPr>
          <p:cNvPr id="10" name="Group 9"/>
          <p:cNvGrpSpPr/>
          <p:nvPr/>
        </p:nvGrpSpPr>
        <p:grpSpPr>
          <a:xfrm>
            <a:off x="315555" y="1486746"/>
            <a:ext cx="1568743" cy="1031979"/>
            <a:chOff x="321882" y="1516062"/>
            <a:chExt cx="1600200" cy="1052672"/>
          </a:xfrm>
        </p:grpSpPr>
        <p:pic>
          <p:nvPicPr>
            <p:cNvPr id="11" name="Picture 10"/>
            <p:cNvPicPr>
              <a:picLocks noChangeAspect="1"/>
            </p:cNvPicPr>
            <p:nvPr/>
          </p:nvPicPr>
          <p:blipFill>
            <a:blip r:embed="rId3"/>
            <a:stretch>
              <a:fillRect/>
            </a:stretch>
          </p:blipFill>
          <p:spPr>
            <a:xfrm>
              <a:off x="731837" y="1516062"/>
              <a:ext cx="780290" cy="780290"/>
            </a:xfrm>
            <a:prstGeom prst="rect">
              <a:avLst/>
            </a:prstGeom>
          </p:spPr>
        </p:pic>
        <p:sp>
          <p:nvSpPr>
            <p:cNvPr id="12" name="TextBox 11"/>
            <p:cNvSpPr txBox="1"/>
            <p:nvPr/>
          </p:nvSpPr>
          <p:spPr>
            <a:xfrm>
              <a:off x="321882" y="2023969"/>
              <a:ext cx="1600200" cy="544765"/>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765" kern="0" dirty="0">
                  <a:gradFill>
                    <a:gsLst>
                      <a:gs pos="2917">
                        <a:schemeClr val="tx1"/>
                      </a:gs>
                      <a:gs pos="30000">
                        <a:schemeClr val="tx1"/>
                      </a:gs>
                    </a:gsLst>
                    <a:lin ang="5400000" scaled="0"/>
                  </a:gradFill>
                </a:rPr>
                <a:t>DevLaptop</a:t>
              </a:r>
            </a:p>
          </p:txBody>
        </p:sp>
      </p:grpSp>
      <p:grpSp>
        <p:nvGrpSpPr>
          <p:cNvPr id="13" name="Group 12"/>
          <p:cNvGrpSpPr/>
          <p:nvPr/>
        </p:nvGrpSpPr>
        <p:grpSpPr>
          <a:xfrm>
            <a:off x="4545769" y="1486746"/>
            <a:ext cx="1568743" cy="1031979"/>
            <a:chOff x="321882" y="1516062"/>
            <a:chExt cx="1600200" cy="1052672"/>
          </a:xfrm>
        </p:grpSpPr>
        <p:pic>
          <p:nvPicPr>
            <p:cNvPr id="14" name="Picture 13"/>
            <p:cNvPicPr>
              <a:picLocks noChangeAspect="1"/>
            </p:cNvPicPr>
            <p:nvPr/>
          </p:nvPicPr>
          <p:blipFill>
            <a:blip r:embed="rId3"/>
            <a:stretch>
              <a:fillRect/>
            </a:stretch>
          </p:blipFill>
          <p:spPr>
            <a:xfrm>
              <a:off x="731837" y="1516062"/>
              <a:ext cx="780290" cy="780290"/>
            </a:xfrm>
            <a:prstGeom prst="rect">
              <a:avLst/>
            </a:prstGeom>
          </p:spPr>
        </p:pic>
        <p:sp>
          <p:nvSpPr>
            <p:cNvPr id="15" name="TextBox 14"/>
            <p:cNvSpPr txBox="1"/>
            <p:nvPr/>
          </p:nvSpPr>
          <p:spPr>
            <a:xfrm>
              <a:off x="321882" y="2023969"/>
              <a:ext cx="1600200" cy="544765"/>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765" kern="0" dirty="0">
                  <a:gradFill>
                    <a:gsLst>
                      <a:gs pos="2917">
                        <a:schemeClr val="tx1"/>
                      </a:gs>
                      <a:gs pos="30000">
                        <a:schemeClr val="tx1"/>
                      </a:gs>
                    </a:gsLst>
                    <a:lin ang="5400000" scaled="0"/>
                  </a:gradFill>
                </a:rPr>
                <a:t>DevLaptop</a:t>
              </a:r>
            </a:p>
          </p:txBody>
        </p:sp>
      </p:grpSp>
      <p:pic>
        <p:nvPicPr>
          <p:cNvPr id="16" name="Picture 15"/>
          <p:cNvPicPr>
            <a:picLocks noChangeAspect="1"/>
          </p:cNvPicPr>
          <p:nvPr/>
        </p:nvPicPr>
        <p:blipFill>
          <a:blip r:embed="rId4"/>
          <a:stretch>
            <a:fillRect/>
          </a:stretch>
        </p:blipFill>
        <p:spPr>
          <a:xfrm>
            <a:off x="717451" y="3081322"/>
            <a:ext cx="764951" cy="764951"/>
          </a:xfrm>
          <a:prstGeom prst="rect">
            <a:avLst/>
          </a:prstGeom>
        </p:spPr>
      </p:pic>
      <p:pic>
        <p:nvPicPr>
          <p:cNvPr id="17" name="Picture 16"/>
          <p:cNvPicPr>
            <a:picLocks noChangeAspect="1"/>
          </p:cNvPicPr>
          <p:nvPr/>
        </p:nvPicPr>
        <p:blipFill>
          <a:blip r:embed="rId5"/>
          <a:stretch>
            <a:fillRect/>
          </a:stretch>
        </p:blipFill>
        <p:spPr>
          <a:xfrm>
            <a:off x="2286195" y="3016648"/>
            <a:ext cx="764951" cy="764951"/>
          </a:xfrm>
          <a:prstGeom prst="rect">
            <a:avLst/>
          </a:prstGeom>
        </p:spPr>
      </p:pic>
      <p:grpSp>
        <p:nvGrpSpPr>
          <p:cNvPr id="35" name="Group 34"/>
          <p:cNvGrpSpPr/>
          <p:nvPr/>
        </p:nvGrpSpPr>
        <p:grpSpPr>
          <a:xfrm>
            <a:off x="7905334" y="2125011"/>
            <a:ext cx="2784538" cy="3088271"/>
            <a:chOff x="8063852" y="2167125"/>
            <a:chExt cx="2840374" cy="3150197"/>
          </a:xfrm>
        </p:grpSpPr>
        <p:sp>
          <p:nvSpPr>
            <p:cNvPr id="27" name="Oval 26"/>
            <p:cNvSpPr/>
            <p:nvPr/>
          </p:nvSpPr>
          <p:spPr bwMode="auto">
            <a:xfrm>
              <a:off x="8208640" y="2333808"/>
              <a:ext cx="2564840" cy="2844992"/>
            </a:xfrm>
            <a:prstGeom prst="ellipse">
              <a:avLst/>
            </a:prstGeom>
            <a:no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pic>
          <p:nvPicPr>
            <p:cNvPr id="21" name="Picture 20"/>
            <p:cNvPicPr>
              <a:picLocks noChangeAspect="1"/>
            </p:cNvPicPr>
            <p:nvPr/>
          </p:nvPicPr>
          <p:blipFill>
            <a:blip r:embed="rId6"/>
            <a:stretch>
              <a:fillRect/>
            </a:stretch>
          </p:blipFill>
          <p:spPr>
            <a:xfrm>
              <a:off x="9113837" y="2167125"/>
              <a:ext cx="780290" cy="780290"/>
            </a:xfrm>
            <a:prstGeom prst="rect">
              <a:avLst/>
            </a:prstGeom>
          </p:spPr>
        </p:pic>
        <p:pic>
          <p:nvPicPr>
            <p:cNvPr id="22" name="Picture 21"/>
            <p:cNvPicPr>
              <a:picLocks noChangeAspect="1"/>
            </p:cNvPicPr>
            <p:nvPr/>
          </p:nvPicPr>
          <p:blipFill>
            <a:blip r:embed="rId6"/>
            <a:stretch>
              <a:fillRect/>
            </a:stretch>
          </p:blipFill>
          <p:spPr>
            <a:xfrm>
              <a:off x="10123936" y="3007507"/>
              <a:ext cx="780290" cy="780290"/>
            </a:xfrm>
            <a:prstGeom prst="rect">
              <a:avLst/>
            </a:prstGeom>
          </p:spPr>
        </p:pic>
        <p:pic>
          <p:nvPicPr>
            <p:cNvPr id="23" name="Picture 22"/>
            <p:cNvPicPr>
              <a:picLocks noChangeAspect="1"/>
            </p:cNvPicPr>
            <p:nvPr/>
          </p:nvPicPr>
          <p:blipFill>
            <a:blip r:embed="rId6"/>
            <a:stretch>
              <a:fillRect/>
            </a:stretch>
          </p:blipFill>
          <p:spPr>
            <a:xfrm>
              <a:off x="8063852" y="3787797"/>
              <a:ext cx="780290" cy="780290"/>
            </a:xfrm>
            <a:prstGeom prst="rect">
              <a:avLst/>
            </a:prstGeom>
          </p:spPr>
        </p:pic>
        <p:pic>
          <p:nvPicPr>
            <p:cNvPr id="24" name="Picture 23"/>
            <p:cNvPicPr>
              <a:picLocks noChangeAspect="1"/>
            </p:cNvPicPr>
            <p:nvPr/>
          </p:nvPicPr>
          <p:blipFill>
            <a:blip r:embed="rId6"/>
            <a:stretch>
              <a:fillRect/>
            </a:stretch>
          </p:blipFill>
          <p:spPr>
            <a:xfrm>
              <a:off x="9037637" y="4537032"/>
              <a:ext cx="780290" cy="780290"/>
            </a:xfrm>
            <a:prstGeom prst="rect">
              <a:avLst/>
            </a:prstGeom>
          </p:spPr>
        </p:pic>
        <p:pic>
          <p:nvPicPr>
            <p:cNvPr id="25" name="Picture 24"/>
            <p:cNvPicPr>
              <a:picLocks noChangeAspect="1"/>
            </p:cNvPicPr>
            <p:nvPr/>
          </p:nvPicPr>
          <p:blipFill>
            <a:blip r:embed="rId6"/>
            <a:stretch>
              <a:fillRect/>
            </a:stretch>
          </p:blipFill>
          <p:spPr>
            <a:xfrm>
              <a:off x="8063852" y="2947415"/>
              <a:ext cx="780290" cy="780290"/>
            </a:xfrm>
            <a:prstGeom prst="rect">
              <a:avLst/>
            </a:prstGeom>
          </p:spPr>
        </p:pic>
        <p:pic>
          <p:nvPicPr>
            <p:cNvPr id="26" name="Picture 25"/>
            <p:cNvPicPr>
              <a:picLocks noChangeAspect="1"/>
            </p:cNvPicPr>
            <p:nvPr/>
          </p:nvPicPr>
          <p:blipFill>
            <a:blip r:embed="rId6"/>
            <a:stretch>
              <a:fillRect/>
            </a:stretch>
          </p:blipFill>
          <p:spPr>
            <a:xfrm>
              <a:off x="10123936" y="3787797"/>
              <a:ext cx="780290" cy="780290"/>
            </a:xfrm>
            <a:prstGeom prst="rect">
              <a:avLst/>
            </a:prstGeom>
          </p:spPr>
        </p:pic>
      </p:grpSp>
      <p:grpSp>
        <p:nvGrpSpPr>
          <p:cNvPr id="34" name="Group 33"/>
          <p:cNvGrpSpPr/>
          <p:nvPr/>
        </p:nvGrpSpPr>
        <p:grpSpPr>
          <a:xfrm>
            <a:off x="4669981" y="2726730"/>
            <a:ext cx="2109588" cy="2057836"/>
            <a:chOff x="4632168" y="3397652"/>
            <a:chExt cx="2151890" cy="2099100"/>
          </a:xfrm>
        </p:grpSpPr>
        <p:sp>
          <p:nvSpPr>
            <p:cNvPr id="28" name="Oval 27"/>
            <p:cNvSpPr/>
            <p:nvPr/>
          </p:nvSpPr>
          <p:spPr bwMode="auto">
            <a:xfrm>
              <a:off x="4763474" y="3397652"/>
              <a:ext cx="1941197" cy="1879696"/>
            </a:xfrm>
            <a:prstGeom prst="ellipse">
              <a:avLst/>
            </a:prstGeom>
            <a:no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pic>
          <p:nvPicPr>
            <p:cNvPr id="18" name="Picture 17"/>
            <p:cNvPicPr>
              <a:picLocks noChangeAspect="1"/>
            </p:cNvPicPr>
            <p:nvPr/>
          </p:nvPicPr>
          <p:blipFill>
            <a:blip r:embed="rId6"/>
            <a:stretch>
              <a:fillRect/>
            </a:stretch>
          </p:blipFill>
          <p:spPr>
            <a:xfrm>
              <a:off x="4632168" y="3666867"/>
              <a:ext cx="780290" cy="780290"/>
            </a:xfrm>
            <a:prstGeom prst="rect">
              <a:avLst/>
            </a:prstGeom>
          </p:spPr>
        </p:pic>
        <p:pic>
          <p:nvPicPr>
            <p:cNvPr id="19" name="Picture 18"/>
            <p:cNvPicPr>
              <a:picLocks noChangeAspect="1"/>
            </p:cNvPicPr>
            <p:nvPr/>
          </p:nvPicPr>
          <p:blipFill>
            <a:blip r:embed="rId6"/>
            <a:stretch>
              <a:fillRect/>
            </a:stretch>
          </p:blipFill>
          <p:spPr>
            <a:xfrm>
              <a:off x="6003768" y="3666867"/>
              <a:ext cx="780290" cy="780290"/>
            </a:xfrm>
            <a:prstGeom prst="rect">
              <a:avLst/>
            </a:prstGeom>
          </p:spPr>
        </p:pic>
        <p:pic>
          <p:nvPicPr>
            <p:cNvPr id="20" name="Picture 19"/>
            <p:cNvPicPr>
              <a:picLocks noChangeAspect="1"/>
            </p:cNvPicPr>
            <p:nvPr/>
          </p:nvPicPr>
          <p:blipFill>
            <a:blip r:embed="rId6"/>
            <a:stretch>
              <a:fillRect/>
            </a:stretch>
          </p:blipFill>
          <p:spPr>
            <a:xfrm>
              <a:off x="5370892" y="4716462"/>
              <a:ext cx="780290" cy="780290"/>
            </a:xfrm>
            <a:prstGeom prst="rect">
              <a:avLst/>
            </a:prstGeom>
          </p:spPr>
        </p:pic>
      </p:grpSp>
      <p:sp>
        <p:nvSpPr>
          <p:cNvPr id="29" name="TextBox 28"/>
          <p:cNvSpPr txBox="1"/>
          <p:nvPr/>
        </p:nvSpPr>
        <p:spPr>
          <a:xfrm>
            <a:off x="315555" y="3724844"/>
            <a:ext cx="1568743" cy="534056"/>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765" kern="0" dirty="0">
                <a:gradFill>
                  <a:gsLst>
                    <a:gs pos="2917">
                      <a:schemeClr val="tx1"/>
                    </a:gs>
                    <a:gs pos="30000">
                      <a:schemeClr val="tx1"/>
                    </a:gs>
                  </a:gsLst>
                  <a:lin ang="5400000" scaled="0"/>
                </a:gradFill>
              </a:rPr>
              <a:t>VMSS</a:t>
            </a:r>
          </a:p>
        </p:txBody>
      </p:sp>
      <p:sp>
        <p:nvSpPr>
          <p:cNvPr id="30" name="TextBox 29"/>
          <p:cNvSpPr txBox="1"/>
          <p:nvPr/>
        </p:nvSpPr>
        <p:spPr>
          <a:xfrm>
            <a:off x="1746796" y="3724844"/>
            <a:ext cx="1834914" cy="534056"/>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765" kern="0" dirty="0">
                <a:gradFill>
                  <a:gsLst>
                    <a:gs pos="2917">
                      <a:schemeClr val="tx1"/>
                    </a:gs>
                    <a:gs pos="30000">
                      <a:schemeClr val="tx1"/>
                    </a:gs>
                  </a:gsLst>
                  <a:lin ang="5400000" scaled="0"/>
                </a:gradFill>
              </a:rPr>
              <a:t>Service Fabric</a:t>
            </a:r>
          </a:p>
        </p:txBody>
      </p:sp>
      <p:sp>
        <p:nvSpPr>
          <p:cNvPr id="32" name="Arrow: Right 31"/>
          <p:cNvSpPr/>
          <p:nvPr/>
        </p:nvSpPr>
        <p:spPr bwMode="auto">
          <a:xfrm>
            <a:off x="3581710" y="3272438"/>
            <a:ext cx="767757" cy="382476"/>
          </a:xfrm>
          <a:prstGeom prst="rightArrow">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
        <p:nvSpPr>
          <p:cNvPr id="33" name="TextBox 32"/>
          <p:cNvSpPr txBox="1"/>
          <p:nvPr/>
        </p:nvSpPr>
        <p:spPr>
          <a:xfrm>
            <a:off x="1659600" y="2830049"/>
            <a:ext cx="476598" cy="1267251"/>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7058" kern="0" dirty="0">
                <a:gradFill>
                  <a:gsLst>
                    <a:gs pos="2917">
                      <a:schemeClr val="tx1"/>
                    </a:gs>
                    <a:gs pos="30000">
                      <a:schemeClr val="tx1"/>
                    </a:gs>
                  </a:gsLst>
                  <a:lin ang="5400000" scaled="0"/>
                </a:gradFill>
              </a:rPr>
              <a:t>+</a:t>
            </a:r>
            <a:endParaRPr lang="en-US" sz="9411" kern="0" dirty="0">
              <a:gradFill>
                <a:gsLst>
                  <a:gs pos="2917">
                    <a:schemeClr val="tx1"/>
                  </a:gs>
                  <a:gs pos="30000">
                    <a:schemeClr val="tx1"/>
                  </a:gs>
                </a:gsLst>
                <a:lin ang="5400000" scaled="0"/>
              </a:gradFill>
            </a:endParaRPr>
          </a:p>
        </p:txBody>
      </p:sp>
      <p:sp>
        <p:nvSpPr>
          <p:cNvPr id="36" name="TextBox 35"/>
          <p:cNvSpPr txBox="1"/>
          <p:nvPr/>
        </p:nvSpPr>
        <p:spPr>
          <a:xfrm>
            <a:off x="4859201" y="4774375"/>
            <a:ext cx="1834914" cy="778454"/>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765" kern="0" dirty="0">
                <a:gradFill>
                  <a:gsLst>
                    <a:gs pos="2917">
                      <a:schemeClr val="tx1"/>
                    </a:gs>
                    <a:gs pos="30000">
                      <a:schemeClr val="tx1"/>
                    </a:gs>
                  </a:gsLst>
                  <a:lin ang="5400000" scaled="0"/>
                </a:gradFill>
              </a:rPr>
              <a:t>3-Node Dev Cluster</a:t>
            </a:r>
          </a:p>
        </p:txBody>
      </p:sp>
      <p:sp>
        <p:nvSpPr>
          <p:cNvPr id="37" name="TextBox 36"/>
          <p:cNvSpPr txBox="1"/>
          <p:nvPr/>
        </p:nvSpPr>
        <p:spPr>
          <a:xfrm>
            <a:off x="8097365" y="5163602"/>
            <a:ext cx="2290175" cy="778454"/>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765" kern="0" dirty="0">
                <a:gradFill>
                  <a:gsLst>
                    <a:gs pos="2917">
                      <a:schemeClr val="tx1"/>
                    </a:gs>
                    <a:gs pos="30000">
                      <a:schemeClr val="tx1"/>
                    </a:gs>
                  </a:gsLst>
                  <a:lin ang="5400000" scaled="0"/>
                </a:gradFill>
              </a:rPr>
              <a:t>5-Node Production Cluster</a:t>
            </a:r>
          </a:p>
        </p:txBody>
      </p:sp>
      <p:sp>
        <p:nvSpPr>
          <p:cNvPr id="38" name="TextBox 37"/>
          <p:cNvSpPr txBox="1"/>
          <p:nvPr/>
        </p:nvSpPr>
        <p:spPr>
          <a:xfrm>
            <a:off x="6932915" y="3247543"/>
            <a:ext cx="772941" cy="534056"/>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765" kern="0" dirty="0">
                <a:gradFill>
                  <a:gsLst>
                    <a:gs pos="2917">
                      <a:schemeClr val="tx1"/>
                    </a:gs>
                    <a:gs pos="30000">
                      <a:schemeClr val="tx1"/>
                    </a:gs>
                  </a:gsLst>
                  <a:lin ang="5400000" scaled="0"/>
                </a:gradFill>
              </a:rPr>
              <a:t>or</a:t>
            </a:r>
          </a:p>
        </p:txBody>
      </p:sp>
      <p:sp>
        <p:nvSpPr>
          <p:cNvPr id="39" name="TextBox 38"/>
          <p:cNvSpPr txBox="1"/>
          <p:nvPr/>
        </p:nvSpPr>
        <p:spPr>
          <a:xfrm>
            <a:off x="222368" y="4340357"/>
            <a:ext cx="6722098" cy="2350448"/>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2353" kern="0" dirty="0">
                <a:gradFill>
                  <a:gsLst>
                    <a:gs pos="2917">
                      <a:schemeClr val="tx1"/>
                    </a:gs>
                    <a:gs pos="30000">
                      <a:schemeClr val="tx1"/>
                    </a:gs>
                  </a:gsLst>
                  <a:lin ang="5400000" scaled="0"/>
                </a:gradFill>
              </a:rPr>
              <a:t>What the . . . </a:t>
            </a:r>
          </a:p>
          <a:p>
            <a:pPr marL="336145" indent="-336145" defTabSz="896386">
              <a:lnSpc>
                <a:spcPct val="90000"/>
              </a:lnSpc>
              <a:spcAft>
                <a:spcPts val="588"/>
              </a:spcAft>
              <a:buFont typeface="Arial" panose="020B0604020202020204" pitchFamily="34" charset="0"/>
              <a:buChar char="•"/>
              <a:defRPr/>
            </a:pPr>
            <a:r>
              <a:rPr lang="en-US" sz="1961" kern="0" dirty="0">
                <a:gradFill>
                  <a:gsLst>
                    <a:gs pos="2917">
                      <a:schemeClr val="tx1"/>
                    </a:gs>
                    <a:gs pos="30000">
                      <a:schemeClr val="tx1"/>
                    </a:gs>
                  </a:gsLst>
                  <a:lin ang="5400000" scaled="0"/>
                </a:gradFill>
              </a:rPr>
              <a:t>What size VMs/nodes?</a:t>
            </a:r>
          </a:p>
          <a:p>
            <a:pPr marL="336145" indent="-336145" defTabSz="896386">
              <a:lnSpc>
                <a:spcPct val="90000"/>
              </a:lnSpc>
              <a:spcAft>
                <a:spcPts val="588"/>
              </a:spcAft>
              <a:buFont typeface="Arial" panose="020B0604020202020204" pitchFamily="34" charset="0"/>
              <a:buChar char="•"/>
              <a:defRPr/>
            </a:pPr>
            <a:r>
              <a:rPr lang="en-US" sz="1961" kern="0" dirty="0">
                <a:gradFill>
                  <a:gsLst>
                    <a:gs pos="2917">
                      <a:schemeClr val="tx1"/>
                    </a:gs>
                    <a:gs pos="30000">
                      <a:schemeClr val="tx1"/>
                    </a:gs>
                  </a:gsLst>
                  <a:lin ang="5400000" scaled="0"/>
                </a:gradFill>
              </a:rPr>
              <a:t>How many node types / VMSS?</a:t>
            </a:r>
          </a:p>
          <a:p>
            <a:pPr marL="336145" indent="-336145" defTabSz="896386">
              <a:lnSpc>
                <a:spcPct val="90000"/>
              </a:lnSpc>
              <a:spcAft>
                <a:spcPts val="588"/>
              </a:spcAft>
              <a:buFont typeface="Arial" panose="020B0604020202020204" pitchFamily="34" charset="0"/>
              <a:buChar char="•"/>
              <a:defRPr/>
            </a:pPr>
            <a:r>
              <a:rPr lang="en-US" sz="1961" kern="0" dirty="0">
                <a:gradFill>
                  <a:gsLst>
                    <a:gs pos="2917">
                      <a:schemeClr val="tx1"/>
                    </a:gs>
                    <a:gs pos="30000">
                      <a:schemeClr val="tx1"/>
                    </a:gs>
                  </a:gsLst>
                  <a:lin ang="5400000" scaled="0"/>
                </a:gradFill>
              </a:rPr>
              <a:t>What’s the best strategy to patch the VMs?</a:t>
            </a:r>
          </a:p>
          <a:p>
            <a:pPr marL="336145" indent="-336145" defTabSz="896386">
              <a:lnSpc>
                <a:spcPct val="90000"/>
              </a:lnSpc>
              <a:spcAft>
                <a:spcPts val="588"/>
              </a:spcAft>
              <a:buFont typeface="Arial" panose="020B0604020202020204" pitchFamily="34" charset="0"/>
              <a:buChar char="•"/>
              <a:defRPr/>
            </a:pPr>
            <a:r>
              <a:rPr lang="en-US" sz="1961" kern="0" dirty="0">
                <a:gradFill>
                  <a:gsLst>
                    <a:gs pos="2917">
                      <a:schemeClr val="tx1"/>
                    </a:gs>
                    <a:gs pos="30000">
                      <a:schemeClr val="tx1"/>
                    </a:gs>
                  </a:gsLst>
                  <a:lin ang="5400000" scaled="0"/>
                </a:gradFill>
              </a:rPr>
              <a:t>How do I secure these VMs? SF management console?</a:t>
            </a:r>
          </a:p>
          <a:p>
            <a:pPr marL="336145" indent="-336145" defTabSz="896386">
              <a:lnSpc>
                <a:spcPct val="90000"/>
              </a:lnSpc>
              <a:spcAft>
                <a:spcPts val="588"/>
              </a:spcAft>
              <a:buFont typeface="Arial" panose="020B0604020202020204" pitchFamily="34" charset="0"/>
              <a:buChar char="•"/>
              <a:defRPr/>
            </a:pPr>
            <a:r>
              <a:rPr lang="en-US" sz="1961" kern="0" dirty="0">
                <a:gradFill>
                  <a:gsLst>
                    <a:gs pos="2917">
                      <a:schemeClr val="tx1"/>
                    </a:gs>
                    <a:gs pos="30000">
                      <a:schemeClr val="tx1"/>
                    </a:gs>
                  </a:gsLst>
                  <a:lin ang="5400000" scaled="0"/>
                </a:gradFill>
              </a:rPr>
              <a:t>What’s the best approach to monitor the VM health?</a:t>
            </a:r>
          </a:p>
        </p:txBody>
      </p:sp>
      <p:sp>
        <p:nvSpPr>
          <p:cNvPr id="40" name="TextBox 39"/>
          <p:cNvSpPr txBox="1"/>
          <p:nvPr/>
        </p:nvSpPr>
        <p:spPr>
          <a:xfrm>
            <a:off x="6764344" y="1460569"/>
            <a:ext cx="4780932" cy="61552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2353" kern="0" dirty="0">
                <a:solidFill>
                  <a:srgbClr val="D83B01"/>
                </a:solidFill>
              </a:rPr>
              <a:t>“I need to ship code . . . Now!”</a:t>
            </a:r>
          </a:p>
        </p:txBody>
      </p:sp>
      <p:sp>
        <p:nvSpPr>
          <p:cNvPr id="41" name="TextBox 40"/>
          <p:cNvSpPr txBox="1"/>
          <p:nvPr/>
        </p:nvSpPr>
        <p:spPr>
          <a:xfrm>
            <a:off x="6964240" y="5778241"/>
            <a:ext cx="5677357" cy="941386"/>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2353" kern="0" dirty="0">
                <a:solidFill>
                  <a:srgbClr val="D83B01"/>
                </a:solidFill>
              </a:rPr>
              <a:t>“No time to try, test, try again to get cluster config right.”</a:t>
            </a:r>
          </a:p>
        </p:txBody>
      </p:sp>
      <p:sp>
        <p:nvSpPr>
          <p:cNvPr id="42" name="TextBox 41"/>
          <p:cNvSpPr txBox="1"/>
          <p:nvPr/>
        </p:nvSpPr>
        <p:spPr>
          <a:xfrm>
            <a:off x="5936450" y="911518"/>
            <a:ext cx="5847053" cy="61552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2353" kern="0" dirty="0">
                <a:solidFill>
                  <a:srgbClr val="D83B01"/>
                </a:solidFill>
              </a:rPr>
              <a:t>“I want to manage code, not VMs.”</a:t>
            </a:r>
          </a:p>
        </p:txBody>
      </p:sp>
      <p:grpSp>
        <p:nvGrpSpPr>
          <p:cNvPr id="48" name="Group 47"/>
          <p:cNvGrpSpPr/>
          <p:nvPr/>
        </p:nvGrpSpPr>
        <p:grpSpPr>
          <a:xfrm>
            <a:off x="11066439" y="151602"/>
            <a:ext cx="746872" cy="863596"/>
            <a:chOff x="11288344" y="154145"/>
            <a:chExt cx="761848" cy="880913"/>
          </a:xfrm>
        </p:grpSpPr>
        <p:sp>
          <p:nvSpPr>
            <p:cNvPr id="3" name="Wave 2"/>
            <p:cNvSpPr/>
            <p:nvPr/>
          </p:nvSpPr>
          <p:spPr bwMode="auto">
            <a:xfrm>
              <a:off x="11288344" y="154145"/>
              <a:ext cx="761848" cy="533400"/>
            </a:xfrm>
            <a:prstGeom prst="wav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cxnSp>
          <p:nvCxnSpPr>
            <p:cNvPr id="45" name="Straight Connector 44"/>
            <p:cNvCxnSpPr/>
            <p:nvPr/>
          </p:nvCxnSpPr>
          <p:spPr>
            <a:xfrm>
              <a:off x="11288344" y="220662"/>
              <a:ext cx="0" cy="814396"/>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335479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522" y="137865"/>
            <a:ext cx="11655840" cy="899665"/>
          </a:xfrm>
        </p:spPr>
        <p:txBody>
          <a:bodyPr/>
          <a:lstStyle/>
          <a:p>
            <a:r>
              <a:rPr lang="en-US" sz="4400" dirty="0"/>
              <a:t>Customer Environment Topology</a:t>
            </a:r>
          </a:p>
        </p:txBody>
      </p:sp>
      <p:grpSp>
        <p:nvGrpSpPr>
          <p:cNvPr id="3" name="Group 2"/>
          <p:cNvGrpSpPr/>
          <p:nvPr/>
        </p:nvGrpSpPr>
        <p:grpSpPr>
          <a:xfrm>
            <a:off x="2452479" y="1108431"/>
            <a:ext cx="7720251" cy="4346041"/>
            <a:chOff x="927962" y="981102"/>
            <a:chExt cx="7721346" cy="4346657"/>
          </a:xfrm>
        </p:grpSpPr>
        <p:sp>
          <p:nvSpPr>
            <p:cNvPr id="4" name="Rectangle 3"/>
            <p:cNvSpPr/>
            <p:nvPr/>
          </p:nvSpPr>
          <p:spPr>
            <a:xfrm>
              <a:off x="927962" y="981102"/>
              <a:ext cx="7720446" cy="2501109"/>
            </a:xfrm>
            <a:prstGeom prst="rect">
              <a:avLst/>
            </a:prstGeom>
            <a:solidFill>
              <a:schemeClr val="bg1"/>
            </a:solid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25"/>
              <a:endParaRPr lang="en-US" sz="1600" kern="0" dirty="0">
                <a:solidFill>
                  <a:schemeClr val="accent2"/>
                </a:solidFill>
              </a:endParaRPr>
            </a:p>
          </p:txBody>
        </p:sp>
        <p:sp>
          <p:nvSpPr>
            <p:cNvPr id="5" name="Rectangle 4"/>
            <p:cNvSpPr/>
            <p:nvPr/>
          </p:nvSpPr>
          <p:spPr>
            <a:xfrm>
              <a:off x="4058101" y="3496170"/>
              <a:ext cx="4591207" cy="1831589"/>
            </a:xfrm>
            <a:prstGeom prst="rect">
              <a:avLst/>
            </a:prstGeom>
            <a:solidFill>
              <a:schemeClr val="bg1"/>
            </a:solid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25"/>
              <a:endParaRPr lang="en-US" sz="1600" kern="0" dirty="0">
                <a:solidFill>
                  <a:schemeClr val="accent2"/>
                </a:solidFill>
              </a:endParaRPr>
            </a:p>
          </p:txBody>
        </p:sp>
        <p:sp>
          <p:nvSpPr>
            <p:cNvPr id="6" name="Rectangle 5"/>
            <p:cNvSpPr/>
            <p:nvPr/>
          </p:nvSpPr>
          <p:spPr>
            <a:xfrm>
              <a:off x="4058802" y="3387104"/>
              <a:ext cx="4573955" cy="131238"/>
            </a:xfrm>
            <a:prstGeom prst="rect">
              <a:avLst/>
            </a:prstGeom>
            <a:solidFill>
              <a:schemeClr val="bg1"/>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25"/>
              <a:endParaRPr lang="en-US" sz="1600" kern="0" dirty="0">
                <a:solidFill>
                  <a:schemeClr val="accent2"/>
                </a:solidFill>
              </a:endParaRPr>
            </a:p>
          </p:txBody>
        </p:sp>
        <p:cxnSp>
          <p:nvCxnSpPr>
            <p:cNvPr id="7" name="Elbow Connector 40"/>
            <p:cNvCxnSpPr/>
            <p:nvPr/>
          </p:nvCxnSpPr>
          <p:spPr>
            <a:xfrm>
              <a:off x="3858617" y="3482211"/>
              <a:ext cx="190783" cy="129756"/>
            </a:xfrm>
            <a:prstGeom prst="bentConnector3">
              <a:avLst>
                <a:gd name="adj1" fmla="val 106133"/>
              </a:avLst>
            </a:prstGeom>
            <a:ln w="28575">
              <a:solidFill>
                <a:schemeClr val="accent2"/>
              </a:solidFill>
            </a:ln>
            <a:effectLst/>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5736469" y="3609637"/>
            <a:ext cx="4251994" cy="1689945"/>
          </a:xfrm>
          <a:prstGeom prst="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r" defTabSz="914225"/>
            <a:r>
              <a:rPr lang="en-US" sz="1100" b="1" kern="0" dirty="0">
                <a:solidFill>
                  <a:schemeClr val="tx1"/>
                </a:solidFill>
              </a:rPr>
              <a:t>Storage Resources</a:t>
            </a:r>
          </a:p>
          <a:p>
            <a:pPr algn="r" defTabSz="914225"/>
            <a:r>
              <a:rPr lang="en-US" sz="1000" kern="0" dirty="0">
                <a:solidFill>
                  <a:schemeClr val="tx1"/>
                </a:solidFill>
              </a:rPr>
              <a:t>All in primary subscription</a:t>
            </a:r>
            <a:endParaRPr lang="en-US" sz="1200" kern="0" dirty="0">
              <a:solidFill>
                <a:schemeClr val="tx1"/>
              </a:solidFill>
            </a:endParaRPr>
          </a:p>
        </p:txBody>
      </p:sp>
      <p:grpSp>
        <p:nvGrpSpPr>
          <p:cNvPr id="9" name="Group 8"/>
          <p:cNvGrpSpPr/>
          <p:nvPr/>
        </p:nvGrpSpPr>
        <p:grpSpPr>
          <a:xfrm>
            <a:off x="6232747" y="4044029"/>
            <a:ext cx="1838963" cy="907176"/>
            <a:chOff x="4708766" y="4044115"/>
            <a:chExt cx="1839224" cy="907305"/>
          </a:xfrm>
        </p:grpSpPr>
        <p:sp>
          <p:nvSpPr>
            <p:cNvPr id="10" name="Rectangle 9"/>
            <p:cNvSpPr/>
            <p:nvPr/>
          </p:nvSpPr>
          <p:spPr>
            <a:xfrm>
              <a:off x="4708766" y="4044115"/>
              <a:ext cx="1733875" cy="808622"/>
            </a:xfrm>
            <a:prstGeom prst="rect">
              <a:avLst/>
            </a:prstGeom>
            <a:noFill/>
            <a:ln>
              <a:solidFill>
                <a:schemeClr val="accent1">
                  <a:lumMod val="50000"/>
                </a:schemeClr>
              </a:solidFill>
            </a:ln>
          </p:spPr>
          <p:style>
            <a:lnRef idx="2">
              <a:schemeClr val="accent5"/>
            </a:lnRef>
            <a:fillRef idx="1">
              <a:schemeClr val="lt1"/>
            </a:fillRef>
            <a:effectRef idx="0">
              <a:schemeClr val="accent5"/>
            </a:effectRef>
            <a:fontRef idx="minor">
              <a:schemeClr val="dk1"/>
            </a:fontRef>
          </p:style>
          <p:txBody>
            <a:bodyPr rtlCol="0" anchor="t"/>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defTabSz="914225"/>
              <a:r>
                <a:rPr lang="en-US" sz="1050" dirty="0">
                  <a:solidFill>
                    <a:schemeClr val="tx1"/>
                  </a:solidFill>
                  <a:cs typeface="Century Gothic"/>
                </a:rPr>
                <a:t>Tenant N Storage</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9326" y="4692756"/>
              <a:ext cx="258664" cy="258664"/>
            </a:xfrm>
            <a:prstGeom prst="rect">
              <a:avLst/>
            </a:prstGeom>
            <a:solidFill>
              <a:schemeClr val="bg1"/>
            </a:solidFill>
          </p:spPr>
        </p:pic>
      </p:grpSp>
      <p:grpSp>
        <p:nvGrpSpPr>
          <p:cNvPr id="12" name="Group 11"/>
          <p:cNvGrpSpPr/>
          <p:nvPr/>
        </p:nvGrpSpPr>
        <p:grpSpPr>
          <a:xfrm>
            <a:off x="2943342" y="3826429"/>
            <a:ext cx="2471207" cy="1262848"/>
            <a:chOff x="1418895" y="3826485"/>
            <a:chExt cx="2471558" cy="1263027"/>
          </a:xfrm>
        </p:grpSpPr>
        <p:sp>
          <p:nvSpPr>
            <p:cNvPr id="13" name="Rectangle 12"/>
            <p:cNvSpPr/>
            <p:nvPr/>
          </p:nvSpPr>
          <p:spPr>
            <a:xfrm>
              <a:off x="1418895" y="3912393"/>
              <a:ext cx="2377537" cy="1177119"/>
            </a:xfrm>
            <a:prstGeom prst="rect">
              <a:avLst/>
            </a:prstGeom>
            <a:no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t"/>
            <a:lstStyle/>
            <a:p>
              <a:pPr defTabSz="914225"/>
              <a:r>
                <a:rPr lang="en-US" sz="1200" b="1" kern="0" dirty="0">
                  <a:solidFill>
                    <a:schemeClr val="accent2"/>
                  </a:solidFill>
                </a:rPr>
                <a:t>Tenant N Resources</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7159" y="3826485"/>
              <a:ext cx="243294" cy="243294"/>
            </a:xfrm>
            <a:prstGeom prst="rect">
              <a:avLst/>
            </a:prstGeom>
            <a:solidFill>
              <a:schemeClr val="bg1"/>
            </a:solidFill>
          </p:spPr>
        </p:pic>
      </p:grpSp>
      <p:sp>
        <p:nvSpPr>
          <p:cNvPr id="15" name="Rectangle 14"/>
          <p:cNvSpPr/>
          <p:nvPr/>
        </p:nvSpPr>
        <p:spPr>
          <a:xfrm>
            <a:off x="8677625" y="1414540"/>
            <a:ext cx="1310837" cy="2008309"/>
          </a:xfrm>
          <a:prstGeom prst="rect">
            <a:avLst/>
          </a:prstGeom>
          <a:solidFill>
            <a:schemeClr val="bg1"/>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25"/>
            <a:endParaRPr lang="en-US" sz="1600" kern="0" dirty="0">
              <a:solidFill>
                <a:schemeClr val="accent2"/>
              </a:solidFill>
            </a:endParaRPr>
          </a:p>
        </p:txBody>
      </p:sp>
      <p:sp>
        <p:nvSpPr>
          <p:cNvPr id="16" name="Rectangle 15"/>
          <p:cNvSpPr/>
          <p:nvPr/>
        </p:nvSpPr>
        <p:spPr>
          <a:xfrm>
            <a:off x="2644028" y="1410179"/>
            <a:ext cx="5924657" cy="2008309"/>
          </a:xfrm>
          <a:prstGeom prst="rect">
            <a:avLst/>
          </a:prstGeom>
          <a:solidFill>
            <a:schemeClr val="bg1"/>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25"/>
            <a:endParaRPr lang="en-US" sz="1600" kern="0" dirty="0">
              <a:solidFill>
                <a:schemeClr val="accent2"/>
              </a:solidFill>
            </a:endParaRPr>
          </a:p>
        </p:txBody>
      </p:sp>
      <p:sp>
        <p:nvSpPr>
          <p:cNvPr id="17" name="TextBox 16"/>
          <p:cNvSpPr txBox="1"/>
          <p:nvPr/>
        </p:nvSpPr>
        <p:spPr>
          <a:xfrm>
            <a:off x="2509547" y="1102444"/>
            <a:ext cx="4073262" cy="312029"/>
          </a:xfrm>
          <a:prstGeom prst="rect">
            <a:avLst/>
          </a:prstGeom>
          <a:noFill/>
        </p:spPr>
        <p:txBody>
          <a:bodyPr wrap="square" rtlCol="0">
            <a:spAutoFit/>
          </a:bodyPr>
          <a:lstStyle/>
          <a:p>
            <a:pPr defTabSz="914225"/>
            <a:r>
              <a:rPr lang="en-US" sz="1400" b="1" kern="0" dirty="0">
                <a:solidFill>
                  <a:schemeClr val="accent2"/>
                </a:solidFill>
              </a:rPr>
              <a:t>Global Resources in Primary Subscription </a:t>
            </a:r>
          </a:p>
        </p:txBody>
      </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4272" y="2436489"/>
            <a:ext cx="459752" cy="457135"/>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4271" y="1863315"/>
            <a:ext cx="460834" cy="460834"/>
          </a:xfrm>
          <a:prstGeom prst="rect">
            <a:avLst/>
          </a:prstGeom>
        </p:spPr>
      </p:pic>
      <p:sp>
        <p:nvSpPr>
          <p:cNvPr id="20" name="TextBox 19"/>
          <p:cNvSpPr txBox="1"/>
          <p:nvPr/>
        </p:nvSpPr>
        <p:spPr>
          <a:xfrm>
            <a:off x="2992764" y="1418019"/>
            <a:ext cx="3590044" cy="264972"/>
          </a:xfrm>
          <a:prstGeom prst="rect">
            <a:avLst/>
          </a:prstGeom>
          <a:noFill/>
        </p:spPr>
        <p:txBody>
          <a:bodyPr wrap="square" rtlCol="0">
            <a:spAutoFit/>
          </a:bodyPr>
          <a:lstStyle/>
          <a:p>
            <a:pPr defTabSz="914225"/>
            <a:r>
              <a:rPr lang="en-US" sz="1100" b="1" kern="0" dirty="0">
                <a:solidFill>
                  <a:sysClr val="windowText" lastClr="000000"/>
                </a:solidFill>
              </a:rPr>
              <a:t>Common VNET for PROD POD</a:t>
            </a:r>
          </a:p>
        </p:txBody>
      </p:sp>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75820" y="2250246"/>
            <a:ext cx="179299" cy="179299"/>
          </a:xfrm>
          <a:prstGeom prst="rect">
            <a:avLst/>
          </a:prstGeom>
        </p:spPr>
      </p:pic>
      <p:grpSp>
        <p:nvGrpSpPr>
          <p:cNvPr id="22" name="Group 21"/>
          <p:cNvGrpSpPr/>
          <p:nvPr/>
        </p:nvGrpSpPr>
        <p:grpSpPr>
          <a:xfrm>
            <a:off x="1602961" y="1192654"/>
            <a:ext cx="606506" cy="501369"/>
            <a:chOff x="110971" y="1581014"/>
            <a:chExt cx="606592" cy="501441"/>
          </a:xfrm>
        </p:grpSpPr>
        <p:pic>
          <p:nvPicPr>
            <p:cNvPr id="23" name="Pictur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3547" y="1581014"/>
              <a:ext cx="501441" cy="501441"/>
            </a:xfrm>
            <a:prstGeom prst="rect">
              <a:avLst/>
            </a:prstGeom>
          </p:spPr>
        </p:pic>
        <p:sp>
          <p:nvSpPr>
            <p:cNvPr id="24" name="TextBox 23"/>
            <p:cNvSpPr txBox="1"/>
            <p:nvPr/>
          </p:nvSpPr>
          <p:spPr>
            <a:xfrm>
              <a:off x="110971" y="1660087"/>
              <a:ext cx="606592" cy="312137"/>
            </a:xfrm>
            <a:prstGeom prst="rect">
              <a:avLst/>
            </a:prstGeom>
            <a:noFill/>
          </p:spPr>
          <p:txBody>
            <a:bodyPr wrap="square" rtlCol="0">
              <a:spAutoFit/>
            </a:bodyPr>
            <a:lstStyle/>
            <a:p>
              <a:pPr algn="ctr" defTabSz="914225"/>
              <a:r>
                <a:rPr lang="en-US" sz="700" kern="0" dirty="0">
                  <a:solidFill>
                    <a:sysClr val="windowText" lastClr="000000"/>
                  </a:solidFill>
                </a:rPr>
                <a:t>Browser Clients</a:t>
              </a:r>
            </a:p>
          </p:txBody>
        </p:sp>
      </p:grpSp>
      <p:sp>
        <p:nvSpPr>
          <p:cNvPr id="25" name="Right Brace 24"/>
          <p:cNvSpPr/>
          <p:nvPr/>
        </p:nvSpPr>
        <p:spPr>
          <a:xfrm>
            <a:off x="2135474" y="1189962"/>
            <a:ext cx="165188" cy="2856801"/>
          </a:xfrm>
          <a:prstGeom prst="rightBrac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225"/>
            <a:endParaRPr lang="en-US" kern="0" dirty="0">
              <a:solidFill>
                <a:sysClr val="windowText" lastClr="000000"/>
              </a:solidFill>
            </a:endParaRPr>
          </a:p>
        </p:txBody>
      </p:sp>
      <p:grpSp>
        <p:nvGrpSpPr>
          <p:cNvPr id="26" name="Group 25"/>
          <p:cNvGrpSpPr/>
          <p:nvPr/>
        </p:nvGrpSpPr>
        <p:grpSpPr>
          <a:xfrm>
            <a:off x="1511730" y="1851473"/>
            <a:ext cx="807260" cy="651788"/>
            <a:chOff x="-21948" y="2083029"/>
            <a:chExt cx="807374" cy="651881"/>
          </a:xfrm>
        </p:grpSpPr>
        <p:pic>
          <p:nvPicPr>
            <p:cNvPr id="27" name="Picture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1821" y="2083029"/>
              <a:ext cx="376139" cy="376139"/>
            </a:xfrm>
            <a:prstGeom prst="rect">
              <a:avLst/>
            </a:prstGeom>
          </p:spPr>
        </p:pic>
        <p:sp>
          <p:nvSpPr>
            <p:cNvPr id="28" name="TextBox 27"/>
            <p:cNvSpPr txBox="1"/>
            <p:nvPr/>
          </p:nvSpPr>
          <p:spPr>
            <a:xfrm>
              <a:off x="-21948" y="2422773"/>
              <a:ext cx="807374" cy="312137"/>
            </a:xfrm>
            <a:prstGeom prst="rect">
              <a:avLst/>
            </a:prstGeom>
            <a:noFill/>
          </p:spPr>
          <p:txBody>
            <a:bodyPr wrap="square" rtlCol="0">
              <a:spAutoFit/>
            </a:bodyPr>
            <a:lstStyle/>
            <a:p>
              <a:pPr algn="ctr" defTabSz="914225"/>
              <a:r>
                <a:rPr lang="en-US" sz="700" kern="0" dirty="0">
                  <a:solidFill>
                    <a:sysClr val="windowText" lastClr="000000"/>
                  </a:solidFill>
                </a:rPr>
                <a:t>External Doc Sharing</a:t>
              </a:r>
            </a:p>
          </p:txBody>
        </p:sp>
      </p:grpSp>
      <p:pic>
        <p:nvPicPr>
          <p:cNvPr id="29" name="Picture 2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96143" y="1399955"/>
            <a:ext cx="297702" cy="297702"/>
          </a:xfrm>
          <a:prstGeom prst="rect">
            <a:avLst/>
          </a:prstGeom>
        </p:spPr>
      </p:pic>
      <p:grpSp>
        <p:nvGrpSpPr>
          <p:cNvPr id="30" name="Group 29"/>
          <p:cNvGrpSpPr/>
          <p:nvPr/>
        </p:nvGrpSpPr>
        <p:grpSpPr>
          <a:xfrm>
            <a:off x="1511730" y="2649835"/>
            <a:ext cx="807260" cy="539750"/>
            <a:chOff x="-21948" y="2083029"/>
            <a:chExt cx="807374" cy="539827"/>
          </a:xfrm>
        </p:grpSpPr>
        <p:pic>
          <p:nvPicPr>
            <p:cNvPr id="31" name="Pictur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1821" y="2083029"/>
              <a:ext cx="376139" cy="376139"/>
            </a:xfrm>
            <a:prstGeom prst="rect">
              <a:avLst/>
            </a:prstGeom>
          </p:spPr>
        </p:pic>
        <p:sp>
          <p:nvSpPr>
            <p:cNvPr id="32" name="TextBox 31"/>
            <p:cNvSpPr txBox="1"/>
            <p:nvPr/>
          </p:nvSpPr>
          <p:spPr>
            <a:xfrm>
              <a:off x="-21948" y="2422773"/>
              <a:ext cx="807374" cy="200083"/>
            </a:xfrm>
            <a:prstGeom prst="rect">
              <a:avLst/>
            </a:prstGeom>
            <a:noFill/>
          </p:spPr>
          <p:txBody>
            <a:bodyPr wrap="square" rtlCol="0">
              <a:spAutoFit/>
            </a:bodyPr>
            <a:lstStyle/>
            <a:p>
              <a:pPr algn="ctr" defTabSz="914225"/>
              <a:r>
                <a:rPr lang="en-US" sz="700" kern="0" dirty="0">
                  <a:solidFill>
                    <a:sysClr val="windowText" lastClr="000000"/>
                  </a:solidFill>
                </a:rPr>
                <a:t>Source Systems</a:t>
              </a:r>
            </a:p>
          </p:txBody>
        </p:sp>
      </p:grpSp>
      <p:cxnSp>
        <p:nvCxnSpPr>
          <p:cNvPr id="33" name="Straight Connector 32"/>
          <p:cNvCxnSpPr/>
          <p:nvPr/>
        </p:nvCxnSpPr>
        <p:spPr>
          <a:xfrm flipV="1">
            <a:off x="2681710" y="3916877"/>
            <a:ext cx="261633" cy="151433"/>
          </a:xfrm>
          <a:prstGeom prst="line">
            <a:avLst/>
          </a:prstGeom>
          <a:ln w="19050">
            <a:solidFill>
              <a:schemeClr val="accent2"/>
            </a:solidFill>
            <a:prstDash val="sysDot"/>
          </a:ln>
          <a:effectLst/>
        </p:spPr>
        <p:style>
          <a:lnRef idx="2">
            <a:schemeClr val="accent1"/>
          </a:lnRef>
          <a:fillRef idx="0">
            <a:schemeClr val="accent1"/>
          </a:fillRef>
          <a:effectRef idx="1">
            <a:schemeClr val="accent1"/>
          </a:effectRef>
          <a:fontRef idx="minor">
            <a:schemeClr val="tx1"/>
          </a:fontRef>
        </p:style>
      </p:cxnSp>
      <p:grpSp>
        <p:nvGrpSpPr>
          <p:cNvPr id="34" name="Group 33"/>
          <p:cNvGrpSpPr/>
          <p:nvPr/>
        </p:nvGrpSpPr>
        <p:grpSpPr>
          <a:xfrm>
            <a:off x="2653082" y="3994624"/>
            <a:ext cx="2505592" cy="1348534"/>
            <a:chOff x="1128594" y="3994703"/>
            <a:chExt cx="2505947" cy="1348725"/>
          </a:xfrm>
        </p:grpSpPr>
        <p:sp>
          <p:nvSpPr>
            <p:cNvPr id="35" name="Rectangle 34"/>
            <p:cNvSpPr/>
            <p:nvPr/>
          </p:nvSpPr>
          <p:spPr>
            <a:xfrm>
              <a:off x="1128594" y="4088760"/>
              <a:ext cx="2412638" cy="1254668"/>
            </a:xfrm>
            <a:prstGeom prst="rect">
              <a:avLst/>
            </a:prstGeom>
            <a:solidFill>
              <a:schemeClr val="bg1"/>
            </a:solid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t"/>
            <a:lstStyle/>
            <a:p>
              <a:pPr defTabSz="914225"/>
              <a:r>
                <a:rPr lang="en-US" sz="1200" b="1" kern="0" dirty="0">
                  <a:solidFill>
                    <a:schemeClr val="accent2"/>
                  </a:solidFill>
                </a:rPr>
                <a:t>Tenent 2 Resources</a:t>
              </a:r>
            </a:p>
          </p:txBody>
        </p:sp>
        <p:pic>
          <p:nvPicPr>
            <p:cNvPr id="36" name="Picture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1247" y="3994703"/>
              <a:ext cx="243294" cy="243294"/>
            </a:xfrm>
            <a:prstGeom prst="rect">
              <a:avLst/>
            </a:prstGeom>
            <a:solidFill>
              <a:schemeClr val="bg1"/>
            </a:solidFill>
          </p:spPr>
        </p:pic>
      </p:grpSp>
      <p:grpSp>
        <p:nvGrpSpPr>
          <p:cNvPr id="37" name="Group 36"/>
          <p:cNvGrpSpPr/>
          <p:nvPr/>
        </p:nvGrpSpPr>
        <p:grpSpPr>
          <a:xfrm>
            <a:off x="2382530" y="4149713"/>
            <a:ext cx="2513381" cy="1358264"/>
            <a:chOff x="968403" y="4096303"/>
            <a:chExt cx="2513738" cy="1358457"/>
          </a:xfrm>
        </p:grpSpPr>
        <p:grpSp>
          <p:nvGrpSpPr>
            <p:cNvPr id="38" name="Group 37"/>
            <p:cNvGrpSpPr/>
            <p:nvPr/>
          </p:nvGrpSpPr>
          <p:grpSpPr>
            <a:xfrm>
              <a:off x="968403" y="4096303"/>
              <a:ext cx="2513738" cy="1358457"/>
              <a:chOff x="968403" y="4096303"/>
              <a:chExt cx="2513738" cy="1358457"/>
            </a:xfrm>
          </p:grpSpPr>
          <p:sp>
            <p:nvSpPr>
              <p:cNvPr id="41" name="Rectangle 40"/>
              <p:cNvSpPr/>
              <p:nvPr/>
            </p:nvSpPr>
            <p:spPr>
              <a:xfrm>
                <a:off x="968403" y="4180247"/>
                <a:ext cx="2439277" cy="1274513"/>
              </a:xfrm>
              <a:prstGeom prst="rect">
                <a:avLst/>
              </a:prstGeom>
              <a:solidFill>
                <a:schemeClr val="bg1"/>
              </a:solid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t"/>
              <a:lstStyle/>
              <a:p>
                <a:pPr defTabSz="914225"/>
                <a:r>
                  <a:rPr lang="en-US" sz="1200" b="1" kern="0" dirty="0">
                    <a:solidFill>
                      <a:schemeClr val="accent2"/>
                    </a:solidFill>
                  </a:rPr>
                  <a:t>Tenant 1 Resources</a:t>
                </a:r>
              </a:p>
              <a:p>
                <a:pPr defTabSz="914225"/>
                <a:r>
                  <a:rPr lang="en-US" sz="1000" kern="0" dirty="0">
                    <a:solidFill>
                      <a:schemeClr val="tx1"/>
                    </a:solidFill>
                  </a:rPr>
                  <a:t>In tenant owned subscription</a:t>
                </a:r>
              </a:p>
              <a:p>
                <a:pPr defTabSz="914225"/>
                <a:endParaRPr lang="en-US" sz="1200" kern="0" dirty="0">
                  <a:solidFill>
                    <a:schemeClr val="accent2"/>
                  </a:solidFill>
                </a:endParaRPr>
              </a:p>
            </p:txBody>
          </p:sp>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8847" y="4096303"/>
                <a:ext cx="243294" cy="243294"/>
              </a:xfrm>
              <a:prstGeom prst="rect">
                <a:avLst/>
              </a:prstGeom>
              <a:solidFill>
                <a:schemeClr val="bg1"/>
              </a:solidFill>
            </p:spPr>
          </p:pic>
        </p:grpSp>
        <p:pic>
          <p:nvPicPr>
            <p:cNvPr id="39" name="Picture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37077" y="4673918"/>
              <a:ext cx="456491" cy="455826"/>
            </a:xfrm>
            <a:prstGeom prst="rect">
              <a:avLst/>
            </a:prstGeom>
          </p:spPr>
        </p:pic>
        <p:pic>
          <p:nvPicPr>
            <p:cNvPr id="40" name="Picture 3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63697" y="4677655"/>
              <a:ext cx="460297" cy="457200"/>
            </a:xfrm>
            <a:prstGeom prst="rect">
              <a:avLst/>
            </a:prstGeom>
          </p:spPr>
        </p:pic>
      </p:grpSp>
      <p:pic>
        <p:nvPicPr>
          <p:cNvPr id="43" name="Picture 4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10651" y="1436603"/>
            <a:ext cx="190693" cy="190693"/>
          </a:xfrm>
          <a:prstGeom prst="rect">
            <a:avLst/>
          </a:prstGeom>
        </p:spPr>
      </p:pic>
      <p:pic>
        <p:nvPicPr>
          <p:cNvPr id="44" name="Picture 43"/>
          <p:cNvPicPr>
            <a:picLocks/>
          </p:cNvPicPr>
          <p:nvPr/>
        </p:nvPicPr>
        <p:blipFill>
          <a:blip r:embed="rId12">
            <a:extLst>
              <a:ext uri="{28A0092B-C50C-407E-A947-70E740481C1C}">
                <a14:useLocalDpi xmlns:a14="http://schemas.microsoft.com/office/drawing/2010/main" val="0"/>
              </a:ext>
            </a:extLst>
          </a:blip>
          <a:stretch>
            <a:fillRect/>
          </a:stretch>
        </p:blipFill>
        <p:spPr>
          <a:xfrm>
            <a:off x="2331206" y="2406367"/>
            <a:ext cx="436410" cy="426524"/>
          </a:xfrm>
          <a:prstGeom prst="rect">
            <a:avLst/>
          </a:prstGeom>
        </p:spPr>
      </p:pic>
      <p:grpSp>
        <p:nvGrpSpPr>
          <p:cNvPr id="45" name="Group 44"/>
          <p:cNvGrpSpPr/>
          <p:nvPr/>
        </p:nvGrpSpPr>
        <p:grpSpPr>
          <a:xfrm>
            <a:off x="9301063" y="1889191"/>
            <a:ext cx="513814" cy="1351883"/>
            <a:chOff x="7631672" y="2061325"/>
            <a:chExt cx="513887" cy="1174069"/>
          </a:xfrm>
        </p:grpSpPr>
        <p:sp>
          <p:nvSpPr>
            <p:cNvPr id="46" name="Rectangle 45"/>
            <p:cNvSpPr/>
            <p:nvPr/>
          </p:nvSpPr>
          <p:spPr>
            <a:xfrm>
              <a:off x="7787021" y="2218037"/>
              <a:ext cx="358538" cy="1017357"/>
            </a:xfrm>
            <a:prstGeom prst="rect">
              <a:avLst/>
            </a:prstGeom>
            <a:solidFill>
              <a:schemeClr val="bg1"/>
            </a:solid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25"/>
              <a:endParaRPr lang="en-US" sz="1600" kern="0" dirty="0">
                <a:solidFill>
                  <a:schemeClr val="accent2"/>
                </a:solidFill>
              </a:endParaRPr>
            </a:p>
          </p:txBody>
        </p:sp>
        <p:pic>
          <p:nvPicPr>
            <p:cNvPr id="47" name="Picture 4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854441" y="2715771"/>
              <a:ext cx="230968" cy="216972"/>
            </a:xfrm>
            <a:prstGeom prst="rect">
              <a:avLst/>
            </a:prstGeom>
          </p:spPr>
        </p:pic>
        <p:pic>
          <p:nvPicPr>
            <p:cNvPr id="48" name="Picture 4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854441" y="2972979"/>
              <a:ext cx="225494" cy="214396"/>
            </a:xfrm>
            <a:prstGeom prst="rect">
              <a:avLst/>
            </a:prstGeom>
          </p:spPr>
        </p:pic>
        <p:pic>
          <p:nvPicPr>
            <p:cNvPr id="49" name="Picture 4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846749" y="2450780"/>
              <a:ext cx="228204" cy="216973"/>
            </a:xfrm>
            <a:prstGeom prst="rect">
              <a:avLst/>
            </a:prstGeom>
          </p:spPr>
        </p:pic>
        <p:pic>
          <p:nvPicPr>
            <p:cNvPr id="50" name="Picture 4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631672" y="2061325"/>
              <a:ext cx="417432" cy="396887"/>
            </a:xfrm>
            <a:prstGeom prst="rect">
              <a:avLst/>
            </a:prstGeom>
            <a:solidFill>
              <a:schemeClr val="bg1"/>
            </a:solidFill>
          </p:spPr>
        </p:pic>
      </p:grpSp>
      <p:grpSp>
        <p:nvGrpSpPr>
          <p:cNvPr id="51" name="Group 50"/>
          <p:cNvGrpSpPr/>
          <p:nvPr/>
        </p:nvGrpSpPr>
        <p:grpSpPr>
          <a:xfrm>
            <a:off x="1604691" y="3412546"/>
            <a:ext cx="621338" cy="583436"/>
            <a:chOff x="80053" y="3260829"/>
            <a:chExt cx="621426" cy="583519"/>
          </a:xfrm>
        </p:grpSpPr>
        <p:sp>
          <p:nvSpPr>
            <p:cNvPr id="52" name="TextBox 51"/>
            <p:cNvSpPr txBox="1"/>
            <p:nvPr/>
          </p:nvSpPr>
          <p:spPr>
            <a:xfrm>
              <a:off x="80053" y="3532211"/>
              <a:ext cx="621426" cy="312137"/>
            </a:xfrm>
            <a:prstGeom prst="rect">
              <a:avLst/>
            </a:prstGeom>
            <a:noFill/>
          </p:spPr>
          <p:txBody>
            <a:bodyPr wrap="square" rtlCol="0">
              <a:spAutoFit/>
            </a:bodyPr>
            <a:lstStyle/>
            <a:p>
              <a:pPr algn="ctr" defTabSz="914225"/>
              <a:r>
                <a:rPr lang="en-US" sz="700" kern="0" dirty="0">
                  <a:solidFill>
                    <a:sysClr val="windowText" lastClr="000000"/>
                  </a:solidFill>
                </a:rPr>
                <a:t>Mobile Devices</a:t>
              </a:r>
            </a:p>
          </p:txBody>
        </p:sp>
        <p:pic>
          <p:nvPicPr>
            <p:cNvPr id="53" name="Picture 5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52254" y="3260829"/>
              <a:ext cx="293326" cy="293326"/>
            </a:xfrm>
            <a:prstGeom prst="rect">
              <a:avLst/>
            </a:prstGeom>
          </p:spPr>
        </p:pic>
      </p:grpSp>
      <p:grpSp>
        <p:nvGrpSpPr>
          <p:cNvPr id="54" name="Group 53"/>
          <p:cNvGrpSpPr/>
          <p:nvPr/>
        </p:nvGrpSpPr>
        <p:grpSpPr>
          <a:xfrm>
            <a:off x="8108121" y="4044029"/>
            <a:ext cx="1854319" cy="915347"/>
            <a:chOff x="6694154" y="4302895"/>
            <a:chExt cx="1854582" cy="915477"/>
          </a:xfrm>
        </p:grpSpPr>
        <p:grpSp>
          <p:nvGrpSpPr>
            <p:cNvPr id="55" name="Group 54"/>
            <p:cNvGrpSpPr/>
            <p:nvPr/>
          </p:nvGrpSpPr>
          <p:grpSpPr>
            <a:xfrm>
              <a:off x="6694154" y="4302895"/>
              <a:ext cx="1729231" cy="815264"/>
              <a:chOff x="6988894" y="4556895"/>
              <a:chExt cx="1729231" cy="815264"/>
            </a:xfrm>
          </p:grpSpPr>
          <p:pic>
            <p:nvPicPr>
              <p:cNvPr id="57" name="Picture 5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955726" y="4876409"/>
                <a:ext cx="433959" cy="433959"/>
              </a:xfrm>
              <a:prstGeom prst="rect">
                <a:avLst/>
              </a:prstGeom>
            </p:spPr>
          </p:pic>
          <p:sp>
            <p:nvSpPr>
              <p:cNvPr id="58" name="Rectangle 57"/>
              <p:cNvSpPr/>
              <p:nvPr/>
            </p:nvSpPr>
            <p:spPr>
              <a:xfrm>
                <a:off x="6988894" y="4556895"/>
                <a:ext cx="1729231" cy="815264"/>
              </a:xfrm>
              <a:prstGeom prst="rect">
                <a:avLst/>
              </a:prstGeom>
              <a:noFill/>
              <a:ln>
                <a:solidFill>
                  <a:srgbClr val="0070C0"/>
                </a:solidFill>
              </a:ln>
            </p:spPr>
            <p:style>
              <a:lnRef idx="2">
                <a:schemeClr val="accent5"/>
              </a:lnRef>
              <a:fillRef idx="1">
                <a:schemeClr val="lt1"/>
              </a:fillRef>
              <a:effectRef idx="0">
                <a:schemeClr val="accent5"/>
              </a:effectRef>
              <a:fontRef idx="minor">
                <a:schemeClr val="dk1"/>
              </a:fontRef>
            </p:style>
            <p:txBody>
              <a:bodyPr rtlCol="0" anchor="t"/>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defTabSz="914225"/>
                <a:r>
                  <a:rPr lang="en-US" sz="1050" dirty="0">
                    <a:solidFill>
                      <a:srgbClr val="3D3935"/>
                    </a:solidFill>
                    <a:cs typeface="Century Gothic"/>
                  </a:rPr>
                  <a:t>Global Storage</a:t>
                </a:r>
              </a:p>
            </p:txBody>
          </p:sp>
          <p:pic>
            <p:nvPicPr>
              <p:cNvPr id="59" name="Picture 5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296919" y="4876409"/>
                <a:ext cx="428834" cy="428834"/>
              </a:xfrm>
              <a:prstGeom prst="rect">
                <a:avLst/>
              </a:prstGeom>
            </p:spPr>
          </p:pic>
        </p:grpSp>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4206" y="4933842"/>
              <a:ext cx="284530" cy="284530"/>
            </a:xfrm>
            <a:prstGeom prst="rect">
              <a:avLst/>
            </a:prstGeom>
            <a:solidFill>
              <a:schemeClr val="bg1"/>
            </a:solidFill>
          </p:spPr>
        </p:pic>
      </p:grpSp>
      <p:grpSp>
        <p:nvGrpSpPr>
          <p:cNvPr id="60" name="Group 59"/>
          <p:cNvGrpSpPr/>
          <p:nvPr/>
        </p:nvGrpSpPr>
        <p:grpSpPr>
          <a:xfrm>
            <a:off x="5972251" y="4199908"/>
            <a:ext cx="1850525" cy="912519"/>
            <a:chOff x="4450754" y="4219396"/>
            <a:chExt cx="1850788" cy="912649"/>
          </a:xfrm>
        </p:grpSpPr>
        <p:sp>
          <p:nvSpPr>
            <p:cNvPr id="61" name="Rectangle 60"/>
            <p:cNvSpPr/>
            <p:nvPr/>
          </p:nvSpPr>
          <p:spPr>
            <a:xfrm>
              <a:off x="4450754" y="4219396"/>
              <a:ext cx="1733875" cy="808622"/>
            </a:xfrm>
            <a:prstGeom prst="rect">
              <a:avLst/>
            </a:prstGeom>
            <a:solidFill>
              <a:schemeClr val="bg1"/>
            </a:solidFill>
            <a:ln>
              <a:solidFill>
                <a:schemeClr val="accent1">
                  <a:lumMod val="50000"/>
                </a:schemeClr>
              </a:solidFill>
            </a:ln>
          </p:spPr>
          <p:style>
            <a:lnRef idx="2">
              <a:schemeClr val="accent5"/>
            </a:lnRef>
            <a:fillRef idx="1">
              <a:schemeClr val="lt1"/>
            </a:fillRef>
            <a:effectRef idx="0">
              <a:schemeClr val="accent5"/>
            </a:effectRef>
            <a:fontRef idx="minor">
              <a:schemeClr val="dk1"/>
            </a:fontRef>
          </p:style>
          <p:txBody>
            <a:bodyPr rtlCol="0" anchor="t"/>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defTabSz="914225"/>
              <a:r>
                <a:rPr lang="en-US" sz="1050" dirty="0">
                  <a:solidFill>
                    <a:schemeClr val="tx1"/>
                  </a:solidFill>
                  <a:cs typeface="Century Gothic"/>
                </a:rPr>
                <a:t>Tenant 2 Storage</a:t>
              </a:r>
            </a:p>
          </p:txBody>
        </p:sp>
        <p:pic>
          <p:nvPicPr>
            <p:cNvPr id="62" name="Picture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2878" y="4873381"/>
              <a:ext cx="258664" cy="258664"/>
            </a:xfrm>
            <a:prstGeom prst="rect">
              <a:avLst/>
            </a:prstGeom>
            <a:solidFill>
              <a:schemeClr val="bg1"/>
            </a:solidFill>
          </p:spPr>
        </p:pic>
      </p:grpSp>
      <p:cxnSp>
        <p:nvCxnSpPr>
          <p:cNvPr id="63" name="Straight Connector 62"/>
          <p:cNvCxnSpPr/>
          <p:nvPr/>
        </p:nvCxnSpPr>
        <p:spPr>
          <a:xfrm flipV="1">
            <a:off x="5998584" y="4061243"/>
            <a:ext cx="234164" cy="143272"/>
          </a:xfrm>
          <a:prstGeom prst="line">
            <a:avLst/>
          </a:prstGeom>
          <a:ln w="19050">
            <a:solidFill>
              <a:schemeClr val="accent1">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nvGrpSpPr>
          <p:cNvPr id="64" name="Group 63"/>
          <p:cNvGrpSpPr/>
          <p:nvPr/>
        </p:nvGrpSpPr>
        <p:grpSpPr>
          <a:xfrm>
            <a:off x="6683511" y="5638479"/>
            <a:ext cx="1859956" cy="1012257"/>
            <a:chOff x="1742885" y="5581125"/>
            <a:chExt cx="1897085" cy="1012401"/>
          </a:xfrm>
        </p:grpSpPr>
        <p:pic>
          <p:nvPicPr>
            <p:cNvPr id="65" name="Picture 64"/>
            <p:cNvPicPr>
              <a:picLocks noChangeAspect="1"/>
            </p:cNvPicPr>
            <p:nvPr/>
          </p:nvPicPr>
          <p:blipFill>
            <a:blip r:embed="rId2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74051" y="5581125"/>
              <a:ext cx="228600" cy="228600"/>
            </a:xfrm>
            <a:prstGeom prst="rect">
              <a:avLst/>
            </a:prstGeom>
          </p:spPr>
        </p:pic>
        <p:sp>
          <p:nvSpPr>
            <p:cNvPr id="66" name="TextBox 65"/>
            <p:cNvSpPr txBox="1"/>
            <p:nvPr/>
          </p:nvSpPr>
          <p:spPr>
            <a:xfrm>
              <a:off x="1971478" y="5589918"/>
              <a:ext cx="1668492" cy="1003608"/>
            </a:xfrm>
            <a:prstGeom prst="rect">
              <a:avLst/>
            </a:prstGeom>
            <a:noFill/>
          </p:spPr>
          <p:txBody>
            <a:bodyPr wrap="square" rtlCol="0">
              <a:spAutoFit/>
            </a:bodyPr>
            <a:lstStyle/>
            <a:p>
              <a:pPr defTabSz="914225">
                <a:spcAft>
                  <a:spcPts val="900"/>
                </a:spcAft>
              </a:pPr>
              <a:r>
                <a:rPr lang="en-US" sz="900" kern="0" dirty="0">
                  <a:solidFill>
                    <a:sysClr val="windowText" lastClr="000000"/>
                  </a:solidFill>
                </a:rPr>
                <a:t>= Security Group </a:t>
              </a:r>
            </a:p>
            <a:p>
              <a:pPr defTabSz="914225">
                <a:spcAft>
                  <a:spcPts val="900"/>
                </a:spcAft>
              </a:pPr>
              <a:r>
                <a:rPr lang="en-US" sz="900" kern="0" dirty="0">
                  <a:solidFill>
                    <a:sysClr val="windowText" lastClr="000000"/>
                  </a:solidFill>
                </a:rPr>
                <a:t>= VM Scale Set</a:t>
              </a:r>
            </a:p>
            <a:p>
              <a:pPr defTabSz="914225">
                <a:spcAft>
                  <a:spcPts val="900"/>
                </a:spcAft>
              </a:pPr>
              <a:r>
                <a:rPr lang="en-US" sz="900" kern="0" dirty="0">
                  <a:solidFill>
                    <a:sysClr val="windowText" lastClr="000000"/>
                  </a:solidFill>
                </a:rPr>
                <a:t>= Key Vault</a:t>
              </a:r>
            </a:p>
            <a:p>
              <a:pPr defTabSz="914225">
                <a:spcAft>
                  <a:spcPts val="900"/>
                </a:spcAft>
              </a:pPr>
              <a:r>
                <a:rPr lang="en-US" sz="900" kern="0" dirty="0">
                  <a:solidFill>
                    <a:sysClr val="windowText" lastClr="000000"/>
                  </a:solidFill>
                </a:rPr>
                <a:t>= Azure Active Directories</a:t>
              </a:r>
            </a:p>
          </p:txBody>
        </p:sp>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2885" y="6311916"/>
              <a:ext cx="290932" cy="269641"/>
            </a:xfrm>
            <a:prstGeom prst="rect">
              <a:avLst/>
            </a:prstGeom>
          </p:spPr>
        </p:pic>
        <p:pic>
          <p:nvPicPr>
            <p:cNvPr id="68" name="Picture 6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3398" y="6068319"/>
              <a:ext cx="229906" cy="228600"/>
            </a:xfrm>
            <a:prstGeom prst="rect">
              <a:avLst/>
            </a:prstGeom>
          </p:spPr>
        </p:pic>
      </p:grpSp>
      <p:grpSp>
        <p:nvGrpSpPr>
          <p:cNvPr id="69" name="Group 68"/>
          <p:cNvGrpSpPr/>
          <p:nvPr/>
        </p:nvGrpSpPr>
        <p:grpSpPr>
          <a:xfrm>
            <a:off x="8525214" y="5638479"/>
            <a:ext cx="1694237" cy="1012091"/>
            <a:chOff x="5350558" y="5581125"/>
            <a:chExt cx="1694477" cy="1012235"/>
          </a:xfrm>
        </p:grpSpPr>
        <p:pic>
          <p:nvPicPr>
            <p:cNvPr id="70" name="Picture 6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350558" y="5581125"/>
              <a:ext cx="218242" cy="228600"/>
            </a:xfrm>
            <a:prstGeom prst="rect">
              <a:avLst/>
            </a:prstGeom>
            <a:solidFill>
              <a:schemeClr val="bg1"/>
            </a:solidFill>
          </p:spPr>
        </p:pic>
        <p:pic>
          <p:nvPicPr>
            <p:cNvPr id="71" name="Picture 7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355290" y="5838402"/>
              <a:ext cx="208779" cy="228600"/>
            </a:xfrm>
            <a:prstGeom prst="rect">
              <a:avLst/>
            </a:prstGeom>
          </p:spPr>
        </p:pic>
        <p:pic>
          <p:nvPicPr>
            <p:cNvPr id="72" name="Picture 7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54025" y="6095679"/>
              <a:ext cx="211309" cy="228600"/>
            </a:xfrm>
            <a:prstGeom prst="rect">
              <a:avLst/>
            </a:prstGeom>
          </p:spPr>
        </p:pic>
        <p:pic>
          <p:nvPicPr>
            <p:cNvPr id="73" name="Picture 7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55290" y="6352957"/>
              <a:ext cx="208779" cy="228600"/>
            </a:xfrm>
            <a:prstGeom prst="rect">
              <a:avLst/>
            </a:prstGeom>
          </p:spPr>
        </p:pic>
        <p:sp>
          <p:nvSpPr>
            <p:cNvPr id="74" name="TextBox 73"/>
            <p:cNvSpPr txBox="1"/>
            <p:nvPr/>
          </p:nvSpPr>
          <p:spPr>
            <a:xfrm>
              <a:off x="5563327" y="5589752"/>
              <a:ext cx="1481708" cy="1003608"/>
            </a:xfrm>
            <a:prstGeom prst="rect">
              <a:avLst/>
            </a:prstGeom>
            <a:noFill/>
          </p:spPr>
          <p:txBody>
            <a:bodyPr wrap="square" rtlCol="0">
              <a:spAutoFit/>
            </a:bodyPr>
            <a:lstStyle/>
            <a:p>
              <a:pPr defTabSz="914225">
                <a:spcAft>
                  <a:spcPts val="900"/>
                </a:spcAft>
              </a:pPr>
              <a:r>
                <a:rPr lang="en-US" sz="900" kern="0" dirty="0">
                  <a:solidFill>
                    <a:sysClr val="windowText" lastClr="000000"/>
                  </a:solidFill>
                </a:rPr>
                <a:t>= Service Bus</a:t>
              </a:r>
            </a:p>
            <a:p>
              <a:pPr defTabSz="914225">
                <a:spcAft>
                  <a:spcPts val="900"/>
                </a:spcAft>
              </a:pPr>
              <a:r>
                <a:rPr lang="en-US" sz="900" kern="0" dirty="0">
                  <a:solidFill>
                    <a:sysClr val="windowText" lastClr="000000"/>
                  </a:solidFill>
                </a:rPr>
                <a:t>= Service Bus Topic(s)</a:t>
              </a:r>
            </a:p>
            <a:p>
              <a:pPr defTabSz="914225">
                <a:spcAft>
                  <a:spcPts val="900"/>
                </a:spcAft>
              </a:pPr>
              <a:r>
                <a:rPr lang="en-US" sz="900" kern="0" dirty="0">
                  <a:solidFill>
                    <a:sysClr val="windowText" lastClr="000000"/>
                  </a:solidFill>
                </a:rPr>
                <a:t>= Service Bus Queue(s)</a:t>
              </a:r>
            </a:p>
            <a:p>
              <a:pPr defTabSz="914225">
                <a:spcAft>
                  <a:spcPts val="900"/>
                </a:spcAft>
              </a:pPr>
              <a:r>
                <a:rPr lang="en-US" sz="900" kern="0" dirty="0">
                  <a:solidFill>
                    <a:sysClr val="windowText" lastClr="000000"/>
                  </a:solidFill>
                </a:rPr>
                <a:t>= Event Hub</a:t>
              </a:r>
            </a:p>
          </p:txBody>
        </p:sp>
      </p:grpSp>
      <p:grpSp>
        <p:nvGrpSpPr>
          <p:cNvPr id="75" name="Group 74"/>
          <p:cNvGrpSpPr/>
          <p:nvPr/>
        </p:nvGrpSpPr>
        <p:grpSpPr>
          <a:xfrm>
            <a:off x="4869437" y="5638479"/>
            <a:ext cx="1769729" cy="993413"/>
            <a:chOff x="2489515" y="5581195"/>
            <a:chExt cx="1769980" cy="993554"/>
          </a:xfrm>
        </p:grpSpPr>
        <p:sp>
          <p:nvSpPr>
            <p:cNvPr id="76" name="TextBox 75"/>
            <p:cNvSpPr txBox="1"/>
            <p:nvPr/>
          </p:nvSpPr>
          <p:spPr>
            <a:xfrm>
              <a:off x="2667726" y="5590438"/>
              <a:ext cx="1591769" cy="984019"/>
            </a:xfrm>
            <a:prstGeom prst="rect">
              <a:avLst/>
            </a:prstGeom>
            <a:noFill/>
          </p:spPr>
          <p:txBody>
            <a:bodyPr wrap="square" rtlCol="0">
              <a:spAutoFit/>
            </a:bodyPr>
            <a:lstStyle/>
            <a:p>
              <a:pPr defTabSz="914225">
                <a:spcAft>
                  <a:spcPts val="900"/>
                </a:spcAft>
              </a:pPr>
              <a:r>
                <a:rPr lang="en-US" sz="900" kern="0" dirty="0">
                  <a:solidFill>
                    <a:sysClr val="windowText" lastClr="000000"/>
                  </a:solidFill>
                </a:rPr>
                <a:t>= Azure Subscription</a:t>
              </a:r>
            </a:p>
            <a:p>
              <a:pPr defTabSz="914225">
                <a:spcAft>
                  <a:spcPts val="900"/>
                </a:spcAft>
              </a:pPr>
              <a:r>
                <a:rPr lang="en-US" sz="900" kern="0" dirty="0">
                  <a:solidFill>
                    <a:sysClr val="windowText" lastClr="000000"/>
                  </a:solidFill>
                </a:rPr>
                <a:t>= Azure Storage Account</a:t>
              </a:r>
            </a:p>
            <a:p>
              <a:pPr defTabSz="914225">
                <a:spcAft>
                  <a:spcPts val="900"/>
                </a:spcAft>
              </a:pPr>
              <a:r>
                <a:rPr lang="en-US" sz="900" kern="0" dirty="0">
                  <a:solidFill>
                    <a:sysClr val="windowText" lastClr="000000"/>
                  </a:solidFill>
                </a:rPr>
                <a:t>= SQL Database</a:t>
              </a:r>
            </a:p>
            <a:p>
              <a:pPr defTabSz="914225">
                <a:spcAft>
                  <a:spcPts val="900"/>
                </a:spcAft>
              </a:pPr>
              <a:r>
                <a:rPr lang="en-US" sz="900" kern="0" dirty="0">
                  <a:solidFill>
                    <a:sysClr val="windowText" lastClr="000000"/>
                  </a:solidFill>
                </a:rPr>
                <a:t>= Data Replication</a:t>
              </a:r>
            </a:p>
          </p:txBody>
        </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9515" y="5581195"/>
              <a:ext cx="243294" cy="243294"/>
            </a:xfrm>
            <a:prstGeom prst="rect">
              <a:avLst/>
            </a:prstGeom>
          </p:spPr>
        </p:pic>
        <p:pic>
          <p:nvPicPr>
            <p:cNvPr id="78" name="Picture 7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6862" y="6346149"/>
              <a:ext cx="228600" cy="228600"/>
            </a:xfrm>
            <a:prstGeom prst="rect">
              <a:avLst/>
            </a:prstGeom>
            <a:solidFill>
              <a:schemeClr val="bg1"/>
            </a:solidFill>
          </p:spPr>
        </p:pic>
        <p:pic>
          <p:nvPicPr>
            <p:cNvPr id="79" name="Picture 7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496862" y="5845976"/>
              <a:ext cx="228600" cy="228600"/>
            </a:xfrm>
            <a:prstGeom prst="rect">
              <a:avLst/>
            </a:prstGeom>
          </p:spPr>
        </p:pic>
        <p:pic>
          <p:nvPicPr>
            <p:cNvPr id="80" name="Picture 7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496862" y="6096063"/>
              <a:ext cx="228600" cy="228600"/>
            </a:xfrm>
            <a:prstGeom prst="rect">
              <a:avLst/>
            </a:prstGeom>
          </p:spPr>
        </p:pic>
      </p:grpSp>
      <p:pic>
        <p:nvPicPr>
          <p:cNvPr id="81" name="Picture 80"/>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228612" y="1686291"/>
            <a:ext cx="181834" cy="181834"/>
          </a:xfrm>
          <a:prstGeom prst="rect">
            <a:avLst/>
          </a:prstGeom>
        </p:spPr>
      </p:pic>
      <p:grpSp>
        <p:nvGrpSpPr>
          <p:cNvPr id="82" name="Group 81"/>
          <p:cNvGrpSpPr/>
          <p:nvPr/>
        </p:nvGrpSpPr>
        <p:grpSpPr>
          <a:xfrm>
            <a:off x="7508298" y="647410"/>
            <a:ext cx="606506" cy="501369"/>
            <a:chOff x="110971" y="1581014"/>
            <a:chExt cx="606592" cy="501441"/>
          </a:xfrm>
        </p:grpSpPr>
        <p:pic>
          <p:nvPicPr>
            <p:cNvPr id="83" name="Picture 8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3547" y="1581014"/>
              <a:ext cx="501441" cy="501441"/>
            </a:xfrm>
            <a:prstGeom prst="rect">
              <a:avLst/>
            </a:prstGeom>
          </p:spPr>
        </p:pic>
        <p:sp>
          <p:nvSpPr>
            <p:cNvPr id="84" name="TextBox 83"/>
            <p:cNvSpPr txBox="1"/>
            <p:nvPr/>
          </p:nvSpPr>
          <p:spPr>
            <a:xfrm>
              <a:off x="110971" y="1660087"/>
              <a:ext cx="606592" cy="312137"/>
            </a:xfrm>
            <a:prstGeom prst="rect">
              <a:avLst/>
            </a:prstGeom>
            <a:noFill/>
          </p:spPr>
          <p:txBody>
            <a:bodyPr wrap="square" rtlCol="0">
              <a:spAutoFit/>
            </a:bodyPr>
            <a:lstStyle/>
            <a:p>
              <a:pPr algn="ctr" defTabSz="914225"/>
              <a:r>
                <a:rPr lang="en-US" sz="700" kern="0" dirty="0">
                  <a:solidFill>
                    <a:sysClr val="windowText" lastClr="000000"/>
                  </a:solidFill>
                </a:rPr>
                <a:t>Mgt.</a:t>
              </a:r>
            </a:p>
            <a:p>
              <a:pPr algn="ctr" defTabSz="914225"/>
              <a:r>
                <a:rPr lang="en-US" sz="700" kern="0" dirty="0">
                  <a:solidFill>
                    <a:sysClr val="windowText" lastClr="000000"/>
                  </a:solidFill>
                </a:rPr>
                <a:t>User</a:t>
              </a:r>
            </a:p>
          </p:txBody>
        </p:sp>
      </p:grpSp>
      <p:pic>
        <p:nvPicPr>
          <p:cNvPr id="85" name="Picture 8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21334" y="961292"/>
            <a:ext cx="401802" cy="401802"/>
          </a:xfrm>
          <a:prstGeom prst="rect">
            <a:avLst/>
          </a:prstGeom>
          <a:solidFill>
            <a:schemeClr val="bg1"/>
          </a:solidFill>
        </p:spPr>
      </p:pic>
      <p:grpSp>
        <p:nvGrpSpPr>
          <p:cNvPr id="86" name="Group 85"/>
          <p:cNvGrpSpPr/>
          <p:nvPr/>
        </p:nvGrpSpPr>
        <p:grpSpPr>
          <a:xfrm>
            <a:off x="5803014" y="4369769"/>
            <a:ext cx="1815132" cy="898697"/>
            <a:chOff x="4317202" y="4330012"/>
            <a:chExt cx="1815389" cy="898825"/>
          </a:xfrm>
        </p:grpSpPr>
        <p:sp>
          <p:nvSpPr>
            <p:cNvPr id="87" name="Rectangle 86"/>
            <p:cNvSpPr/>
            <p:nvPr/>
          </p:nvSpPr>
          <p:spPr>
            <a:xfrm>
              <a:off x="4317202" y="4330012"/>
              <a:ext cx="1733875" cy="808622"/>
            </a:xfrm>
            <a:prstGeom prst="rect">
              <a:avLst/>
            </a:prstGeom>
            <a:solidFill>
              <a:schemeClr val="bg1"/>
            </a:solidFill>
            <a:ln>
              <a:solidFill>
                <a:schemeClr val="accent1">
                  <a:lumMod val="50000"/>
                </a:schemeClr>
              </a:solidFill>
            </a:ln>
          </p:spPr>
          <p:style>
            <a:lnRef idx="2">
              <a:schemeClr val="accent5"/>
            </a:lnRef>
            <a:fillRef idx="1">
              <a:schemeClr val="lt1"/>
            </a:fillRef>
            <a:effectRef idx="0">
              <a:schemeClr val="accent5"/>
            </a:effectRef>
            <a:fontRef idx="minor">
              <a:schemeClr val="dk1"/>
            </a:fontRef>
          </p:style>
          <p:txBody>
            <a:bodyPr rtlCol="0" anchor="t"/>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defTabSz="914225"/>
              <a:r>
                <a:rPr lang="en-US" sz="1050" dirty="0">
                  <a:solidFill>
                    <a:schemeClr val="tx1"/>
                  </a:solidFill>
                  <a:cs typeface="Century Gothic"/>
                </a:rPr>
                <a:t>Tenant 1 Storage</a:t>
              </a:r>
            </a:p>
          </p:txBody>
        </p:sp>
        <p:pic>
          <p:nvPicPr>
            <p:cNvPr id="88" name="Picture 8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316549" y="4613053"/>
              <a:ext cx="449300" cy="443920"/>
            </a:xfrm>
            <a:prstGeom prst="rect">
              <a:avLst/>
            </a:prstGeom>
          </p:spPr>
        </p:pic>
        <p:pic>
          <p:nvPicPr>
            <p:cNvPr id="89" name="Picture 8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3927" y="4970173"/>
              <a:ext cx="258664" cy="258664"/>
            </a:xfrm>
            <a:prstGeom prst="rect">
              <a:avLst/>
            </a:prstGeom>
            <a:solidFill>
              <a:schemeClr val="bg1"/>
            </a:solidFill>
          </p:spPr>
        </p:pic>
        <p:pic>
          <p:nvPicPr>
            <p:cNvPr id="90" name="Picture 8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632515" y="4620596"/>
              <a:ext cx="428834" cy="428834"/>
            </a:xfrm>
            <a:prstGeom prst="rect">
              <a:avLst/>
            </a:prstGeom>
          </p:spPr>
        </p:pic>
      </p:grpSp>
      <p:grpSp>
        <p:nvGrpSpPr>
          <p:cNvPr id="91" name="Group 90"/>
          <p:cNvGrpSpPr/>
          <p:nvPr/>
        </p:nvGrpSpPr>
        <p:grpSpPr>
          <a:xfrm>
            <a:off x="7211050" y="2003584"/>
            <a:ext cx="1279979" cy="1188551"/>
            <a:chOff x="5677683" y="2012906"/>
            <a:chExt cx="1280160" cy="1188720"/>
          </a:xfrm>
        </p:grpSpPr>
        <p:sp>
          <p:nvSpPr>
            <p:cNvPr id="92" name="Rectangle 91"/>
            <p:cNvSpPr/>
            <p:nvPr/>
          </p:nvSpPr>
          <p:spPr>
            <a:xfrm>
              <a:off x="5677683" y="2012906"/>
              <a:ext cx="1280160" cy="1188720"/>
            </a:xfrm>
            <a:prstGeom prst="rect">
              <a:avLst/>
            </a:prstGeom>
            <a:solidFill>
              <a:srgbClr val="AAD5ED"/>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4225"/>
              <a:r>
                <a:rPr lang="en-US" sz="1000" b="1" kern="0" dirty="0">
                  <a:solidFill>
                    <a:srgbClr val="3D3935"/>
                  </a:solidFill>
                  <a:cs typeface="Century Gothic"/>
                </a:rPr>
                <a:t>Management</a:t>
              </a:r>
            </a:p>
          </p:txBody>
        </p:sp>
        <p:grpSp>
          <p:nvGrpSpPr>
            <p:cNvPr id="93" name="Group 92"/>
            <p:cNvGrpSpPr/>
            <p:nvPr/>
          </p:nvGrpSpPr>
          <p:grpSpPr>
            <a:xfrm>
              <a:off x="6360489" y="2680020"/>
              <a:ext cx="539972" cy="450403"/>
              <a:chOff x="6311061" y="2663544"/>
              <a:chExt cx="539972" cy="450403"/>
            </a:xfrm>
          </p:grpSpPr>
          <p:grpSp>
            <p:nvGrpSpPr>
              <p:cNvPr id="109" name="Group 108"/>
              <p:cNvGrpSpPr/>
              <p:nvPr/>
            </p:nvGrpSpPr>
            <p:grpSpPr>
              <a:xfrm>
                <a:off x="6311061" y="2667069"/>
                <a:ext cx="539972" cy="446878"/>
                <a:chOff x="6397321" y="2604564"/>
                <a:chExt cx="539972" cy="446878"/>
              </a:xfrm>
            </p:grpSpPr>
            <p:sp>
              <p:nvSpPr>
                <p:cNvPr id="111" name="Rectangle 110"/>
                <p:cNvSpPr/>
                <p:nvPr/>
              </p:nvSpPr>
              <p:spPr>
                <a:xfrm>
                  <a:off x="6397321" y="2604564"/>
                  <a:ext cx="539972" cy="446878"/>
                </a:xfrm>
                <a:prstGeom prst="rect">
                  <a:avLst/>
                </a:prstGeom>
                <a:solidFill>
                  <a:schemeClr val="bg1">
                    <a:lumMod val="95000"/>
                  </a:schemeClr>
                </a:solid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defTabSz="914225"/>
                  <a:endParaRPr lang="en-US" sz="900" kern="0" dirty="0">
                    <a:solidFill>
                      <a:schemeClr val="accent2"/>
                    </a:solidFill>
                  </a:endParaRPr>
                </a:p>
                <a:p>
                  <a:pPr algn="ctr" defTabSz="914225"/>
                  <a:r>
                    <a:rPr lang="en-US" sz="700" kern="0" dirty="0">
                      <a:solidFill>
                        <a:schemeClr val="accent2"/>
                      </a:solidFill>
                    </a:rPr>
                    <a:t>Splunk Server</a:t>
                  </a:r>
                </a:p>
              </p:txBody>
            </p:sp>
            <p:pic>
              <p:nvPicPr>
                <p:cNvPr id="112" name="Picture 111"/>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742834" y="2616205"/>
                  <a:ext cx="176734" cy="176734"/>
                </a:xfrm>
                <a:prstGeom prst="rect">
                  <a:avLst/>
                </a:prstGeom>
              </p:spPr>
            </p:pic>
          </p:grpSp>
          <p:pic>
            <p:nvPicPr>
              <p:cNvPr id="110" name="Picture 10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337947" y="2663544"/>
                <a:ext cx="227739" cy="227739"/>
              </a:xfrm>
              <a:prstGeom prst="rect">
                <a:avLst/>
              </a:prstGeom>
            </p:spPr>
          </p:pic>
        </p:grpSp>
        <p:grpSp>
          <p:nvGrpSpPr>
            <p:cNvPr id="94" name="Group 93"/>
            <p:cNvGrpSpPr/>
            <p:nvPr/>
          </p:nvGrpSpPr>
          <p:grpSpPr>
            <a:xfrm>
              <a:off x="5757742" y="2687292"/>
              <a:ext cx="531557" cy="451347"/>
              <a:chOff x="5757742" y="2687292"/>
              <a:chExt cx="531557" cy="451347"/>
            </a:xfrm>
          </p:grpSpPr>
          <p:grpSp>
            <p:nvGrpSpPr>
              <p:cNvPr id="105" name="Group 104"/>
              <p:cNvGrpSpPr/>
              <p:nvPr/>
            </p:nvGrpSpPr>
            <p:grpSpPr>
              <a:xfrm>
                <a:off x="5757742" y="2687292"/>
                <a:ext cx="531557" cy="451347"/>
                <a:chOff x="5816898" y="2604586"/>
                <a:chExt cx="531557" cy="451347"/>
              </a:xfrm>
            </p:grpSpPr>
            <p:sp>
              <p:nvSpPr>
                <p:cNvPr id="107" name="Rectangle 106"/>
                <p:cNvSpPr/>
                <p:nvPr/>
              </p:nvSpPr>
              <p:spPr>
                <a:xfrm>
                  <a:off x="5816898" y="2604586"/>
                  <a:ext cx="531557" cy="451347"/>
                </a:xfrm>
                <a:prstGeom prst="rect">
                  <a:avLst/>
                </a:prstGeom>
                <a:solidFill>
                  <a:schemeClr val="bg1">
                    <a:lumMod val="95000"/>
                  </a:schemeClr>
                </a:solid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defTabSz="914225"/>
                  <a:endParaRPr lang="en-US" sz="900" kern="0" dirty="0">
                    <a:solidFill>
                      <a:schemeClr val="accent2"/>
                    </a:solidFill>
                  </a:endParaRPr>
                </a:p>
                <a:p>
                  <a:pPr algn="ctr" defTabSz="914225"/>
                  <a:r>
                    <a:rPr lang="en-US" sz="700" kern="0" dirty="0">
                      <a:solidFill>
                        <a:schemeClr val="accent2"/>
                      </a:solidFill>
                    </a:rPr>
                    <a:t>Mgt. Node</a:t>
                  </a:r>
                </a:p>
              </p:txBody>
            </p:sp>
            <p:pic>
              <p:nvPicPr>
                <p:cNvPr id="108" name="Picture 10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149577" y="2624831"/>
                  <a:ext cx="176734" cy="176734"/>
                </a:xfrm>
                <a:prstGeom prst="rect">
                  <a:avLst/>
                </a:prstGeom>
              </p:spPr>
            </p:pic>
          </p:grpSp>
          <p:pic>
            <p:nvPicPr>
              <p:cNvPr id="106" name="Picture 105"/>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763192" y="2715787"/>
                <a:ext cx="163455" cy="163455"/>
              </a:xfrm>
              <a:prstGeom prst="rect">
                <a:avLst/>
              </a:prstGeom>
            </p:spPr>
          </p:pic>
        </p:grpSp>
        <p:grpSp>
          <p:nvGrpSpPr>
            <p:cNvPr id="95" name="Group 94"/>
            <p:cNvGrpSpPr/>
            <p:nvPr/>
          </p:nvGrpSpPr>
          <p:grpSpPr>
            <a:xfrm>
              <a:off x="5775989" y="2399118"/>
              <a:ext cx="483089" cy="208005"/>
              <a:chOff x="5767751" y="2399118"/>
              <a:chExt cx="483089" cy="208005"/>
            </a:xfrm>
          </p:grpSpPr>
          <p:pic>
            <p:nvPicPr>
              <p:cNvPr id="96" name="Picture 95"/>
              <p:cNvPicPr>
                <a:picLocks noChangeAspect="1"/>
              </p:cNvPicPr>
              <p:nvPr/>
            </p:nvPicPr>
            <p:blipFill>
              <a:blip r:embed="rId2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42835" y="2399118"/>
                <a:ext cx="208005" cy="208005"/>
              </a:xfrm>
              <a:prstGeom prst="rect">
                <a:avLst/>
              </a:prstGeom>
            </p:spPr>
          </p:pic>
          <p:grpSp>
            <p:nvGrpSpPr>
              <p:cNvPr id="97" name="Group 96"/>
              <p:cNvGrpSpPr/>
              <p:nvPr/>
            </p:nvGrpSpPr>
            <p:grpSpPr>
              <a:xfrm>
                <a:off x="5767751" y="2439112"/>
                <a:ext cx="212873" cy="128016"/>
                <a:chOff x="1673708" y="5657054"/>
                <a:chExt cx="212873" cy="128016"/>
              </a:xfrm>
            </p:grpSpPr>
            <p:grpSp>
              <p:nvGrpSpPr>
                <p:cNvPr id="98" name="Group 97"/>
                <p:cNvGrpSpPr/>
                <p:nvPr/>
              </p:nvGrpSpPr>
              <p:grpSpPr>
                <a:xfrm>
                  <a:off x="1673708" y="5657054"/>
                  <a:ext cx="77412" cy="128016"/>
                  <a:chOff x="4718279" y="5880751"/>
                  <a:chExt cx="146975" cy="249549"/>
                </a:xfrm>
              </p:grpSpPr>
              <p:cxnSp>
                <p:nvCxnSpPr>
                  <p:cNvPr id="103" name="Straight Connector 102"/>
                  <p:cNvCxnSpPr/>
                  <p:nvPr/>
                </p:nvCxnSpPr>
                <p:spPr>
                  <a:xfrm flipH="1">
                    <a:off x="4718279" y="5880751"/>
                    <a:ext cx="129016" cy="118397"/>
                  </a:xfrm>
                  <a:prstGeom prst="line">
                    <a:avLst/>
                  </a:prstGeom>
                  <a:ln w="19050">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H="1" flipV="1">
                    <a:off x="4718279" y="5999148"/>
                    <a:ext cx="146975" cy="131152"/>
                  </a:xfrm>
                  <a:prstGeom prst="line">
                    <a:avLst/>
                  </a:prstGeom>
                  <a:ln w="19050">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9" name="Group 98"/>
                <p:cNvGrpSpPr/>
                <p:nvPr/>
              </p:nvGrpSpPr>
              <p:grpSpPr>
                <a:xfrm flipH="1">
                  <a:off x="1809169" y="5657054"/>
                  <a:ext cx="77412" cy="128016"/>
                  <a:chOff x="4718279" y="5880751"/>
                  <a:chExt cx="146975" cy="249549"/>
                </a:xfrm>
              </p:grpSpPr>
              <p:cxnSp>
                <p:nvCxnSpPr>
                  <p:cNvPr id="101" name="Straight Connector 100"/>
                  <p:cNvCxnSpPr/>
                  <p:nvPr/>
                </p:nvCxnSpPr>
                <p:spPr>
                  <a:xfrm flipH="1">
                    <a:off x="4718279" y="5880751"/>
                    <a:ext cx="129016" cy="118397"/>
                  </a:xfrm>
                  <a:prstGeom prst="line">
                    <a:avLst/>
                  </a:prstGeom>
                  <a:ln w="19050">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H="1" flipV="1">
                    <a:off x="4718279" y="5999148"/>
                    <a:ext cx="146975" cy="131152"/>
                  </a:xfrm>
                  <a:prstGeom prst="line">
                    <a:avLst/>
                  </a:prstGeom>
                  <a:ln w="19050">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100" name="Oval 99"/>
                <p:cNvSpPr/>
                <p:nvPr/>
              </p:nvSpPr>
              <p:spPr>
                <a:xfrm>
                  <a:off x="1770325" y="5711918"/>
                  <a:ext cx="18288" cy="18288"/>
                </a:xfrm>
                <a:prstGeom prst="ellipse">
                  <a:avLst/>
                </a:prstGeom>
                <a:solidFill>
                  <a:schemeClr val="accent1">
                    <a:lumMod val="50000"/>
                  </a:schemeClr>
                </a:solidFill>
                <a:ln w="12700">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25"/>
                  <a:endParaRPr lang="en-US" sz="1600" kern="0" dirty="0">
                    <a:solidFill>
                      <a:schemeClr val="accent2"/>
                    </a:solidFill>
                  </a:endParaRPr>
                </a:p>
              </p:txBody>
            </p:sp>
          </p:grpSp>
        </p:grpSp>
      </p:grpSp>
      <p:grpSp>
        <p:nvGrpSpPr>
          <p:cNvPr id="113" name="Group 112"/>
          <p:cNvGrpSpPr/>
          <p:nvPr/>
        </p:nvGrpSpPr>
        <p:grpSpPr>
          <a:xfrm>
            <a:off x="3215266" y="5638478"/>
            <a:ext cx="1779714" cy="1003465"/>
            <a:chOff x="1309857" y="5623415"/>
            <a:chExt cx="1779966" cy="1003608"/>
          </a:xfrm>
        </p:grpSpPr>
        <p:grpSp>
          <p:nvGrpSpPr>
            <p:cNvPr id="114" name="Group 113"/>
            <p:cNvGrpSpPr/>
            <p:nvPr/>
          </p:nvGrpSpPr>
          <p:grpSpPr>
            <a:xfrm>
              <a:off x="1319451" y="5912866"/>
              <a:ext cx="212873" cy="128016"/>
              <a:chOff x="1673708" y="5657054"/>
              <a:chExt cx="212873" cy="128016"/>
            </a:xfrm>
          </p:grpSpPr>
          <p:grpSp>
            <p:nvGrpSpPr>
              <p:cNvPr id="119" name="Group 118"/>
              <p:cNvGrpSpPr/>
              <p:nvPr/>
            </p:nvGrpSpPr>
            <p:grpSpPr>
              <a:xfrm>
                <a:off x="1673708" y="5657054"/>
                <a:ext cx="77412" cy="128016"/>
                <a:chOff x="4718279" y="5880751"/>
                <a:chExt cx="146975" cy="249549"/>
              </a:xfrm>
            </p:grpSpPr>
            <p:cxnSp>
              <p:nvCxnSpPr>
                <p:cNvPr id="124" name="Straight Connector 123"/>
                <p:cNvCxnSpPr/>
                <p:nvPr/>
              </p:nvCxnSpPr>
              <p:spPr>
                <a:xfrm flipH="1">
                  <a:off x="4718279" y="5880751"/>
                  <a:ext cx="129016" cy="118397"/>
                </a:xfrm>
                <a:prstGeom prst="line">
                  <a:avLst/>
                </a:prstGeom>
                <a:ln w="19050">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flipH="1" flipV="1">
                  <a:off x="4718279" y="5999148"/>
                  <a:ext cx="146975" cy="131152"/>
                </a:xfrm>
                <a:prstGeom prst="line">
                  <a:avLst/>
                </a:prstGeom>
                <a:ln w="19050">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0" name="Group 119"/>
              <p:cNvGrpSpPr/>
              <p:nvPr/>
            </p:nvGrpSpPr>
            <p:grpSpPr>
              <a:xfrm flipH="1">
                <a:off x="1809169" y="5657054"/>
                <a:ext cx="77412" cy="128016"/>
                <a:chOff x="4718279" y="5880751"/>
                <a:chExt cx="146975" cy="249549"/>
              </a:xfrm>
            </p:grpSpPr>
            <p:cxnSp>
              <p:nvCxnSpPr>
                <p:cNvPr id="122" name="Straight Connector 121"/>
                <p:cNvCxnSpPr/>
                <p:nvPr/>
              </p:nvCxnSpPr>
              <p:spPr>
                <a:xfrm flipH="1">
                  <a:off x="4718279" y="5880751"/>
                  <a:ext cx="129016" cy="118397"/>
                </a:xfrm>
                <a:prstGeom prst="line">
                  <a:avLst/>
                </a:prstGeom>
                <a:ln w="19050">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flipH="1" flipV="1">
                  <a:off x="4718279" y="5999148"/>
                  <a:ext cx="146975" cy="131152"/>
                </a:xfrm>
                <a:prstGeom prst="line">
                  <a:avLst/>
                </a:prstGeom>
                <a:ln w="19050">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121" name="Oval 120"/>
              <p:cNvSpPr/>
              <p:nvPr/>
            </p:nvSpPr>
            <p:spPr>
              <a:xfrm>
                <a:off x="1770325" y="5711918"/>
                <a:ext cx="18288" cy="18288"/>
              </a:xfrm>
              <a:prstGeom prst="ellipse">
                <a:avLst/>
              </a:prstGeom>
              <a:solidFill>
                <a:schemeClr val="accent1">
                  <a:lumMod val="50000"/>
                </a:schemeClr>
              </a:solidFill>
              <a:ln w="12700">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25"/>
                <a:endParaRPr lang="en-US" sz="1600" kern="0" dirty="0">
                  <a:solidFill>
                    <a:schemeClr val="accent2"/>
                  </a:solidFill>
                </a:endParaRPr>
              </a:p>
            </p:txBody>
          </p:sp>
        </p:grpSp>
        <p:pic>
          <p:nvPicPr>
            <p:cNvPr id="115" name="Picture 1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11587" y="5625319"/>
              <a:ext cx="228600" cy="228600"/>
            </a:xfrm>
            <a:prstGeom prst="rect">
              <a:avLst/>
            </a:prstGeom>
          </p:spPr>
        </p:pic>
        <p:pic>
          <p:nvPicPr>
            <p:cNvPr id="116" name="Picture 11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30527" y="6390837"/>
              <a:ext cx="190720" cy="190720"/>
            </a:xfrm>
            <a:prstGeom prst="rect">
              <a:avLst/>
            </a:prstGeom>
          </p:spPr>
        </p:pic>
        <p:pic>
          <p:nvPicPr>
            <p:cNvPr id="117" name="Picture 116"/>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309857" y="6099829"/>
              <a:ext cx="232061" cy="232061"/>
            </a:xfrm>
            <a:prstGeom prst="rect">
              <a:avLst/>
            </a:prstGeom>
          </p:spPr>
        </p:pic>
        <p:sp>
          <p:nvSpPr>
            <p:cNvPr id="118" name="TextBox 117"/>
            <p:cNvSpPr txBox="1"/>
            <p:nvPr/>
          </p:nvSpPr>
          <p:spPr>
            <a:xfrm>
              <a:off x="1498054" y="5623415"/>
              <a:ext cx="1591769" cy="1003608"/>
            </a:xfrm>
            <a:prstGeom prst="rect">
              <a:avLst/>
            </a:prstGeom>
            <a:noFill/>
          </p:spPr>
          <p:txBody>
            <a:bodyPr wrap="square" rtlCol="0">
              <a:spAutoFit/>
            </a:bodyPr>
            <a:lstStyle/>
            <a:p>
              <a:pPr defTabSz="914225">
                <a:spcAft>
                  <a:spcPts val="900"/>
                </a:spcAft>
              </a:pPr>
              <a:r>
                <a:rPr lang="en-US" sz="900" kern="0" dirty="0">
                  <a:solidFill>
                    <a:sysClr val="windowText" lastClr="000000"/>
                  </a:solidFill>
                </a:rPr>
                <a:t>= VNet</a:t>
              </a:r>
            </a:p>
            <a:p>
              <a:pPr defTabSz="914225">
                <a:spcAft>
                  <a:spcPts val="900"/>
                </a:spcAft>
              </a:pPr>
              <a:r>
                <a:rPr lang="en-US" sz="900" kern="0" dirty="0">
                  <a:solidFill>
                    <a:sysClr val="windowText" lastClr="000000"/>
                  </a:solidFill>
                </a:rPr>
                <a:t>= SubNet</a:t>
              </a:r>
            </a:p>
            <a:p>
              <a:pPr defTabSz="914225">
                <a:spcAft>
                  <a:spcPts val="900"/>
                </a:spcAft>
              </a:pPr>
              <a:r>
                <a:rPr lang="en-US" sz="900" kern="0" dirty="0">
                  <a:solidFill>
                    <a:sysClr val="windowText" lastClr="000000"/>
                  </a:solidFill>
                </a:rPr>
                <a:t>= Svc. Fabric Cluster</a:t>
              </a:r>
            </a:p>
            <a:p>
              <a:pPr defTabSz="914225">
                <a:spcAft>
                  <a:spcPts val="900"/>
                </a:spcAft>
              </a:pPr>
              <a:r>
                <a:rPr lang="en-US" sz="900" kern="0" dirty="0">
                  <a:solidFill>
                    <a:sysClr val="windowText" lastClr="000000"/>
                  </a:solidFill>
                </a:rPr>
                <a:t>= AAD Domain Svcs.</a:t>
              </a:r>
            </a:p>
          </p:txBody>
        </p:sp>
      </p:grpSp>
      <p:grpSp>
        <p:nvGrpSpPr>
          <p:cNvPr id="126" name="Group 125"/>
          <p:cNvGrpSpPr/>
          <p:nvPr/>
        </p:nvGrpSpPr>
        <p:grpSpPr>
          <a:xfrm>
            <a:off x="7608842" y="1218201"/>
            <a:ext cx="409095" cy="786089"/>
            <a:chOff x="6085056" y="1217887"/>
            <a:chExt cx="409153" cy="786201"/>
          </a:xfrm>
        </p:grpSpPr>
        <p:pic>
          <p:nvPicPr>
            <p:cNvPr id="127" name="Picture 12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5400000">
              <a:off x="6078720" y="1224223"/>
              <a:ext cx="421825" cy="409153"/>
            </a:xfrm>
            <a:prstGeom prst="rect">
              <a:avLst/>
            </a:prstGeom>
          </p:spPr>
        </p:pic>
        <p:cxnSp>
          <p:nvCxnSpPr>
            <p:cNvPr id="128" name="Straight Connector 127"/>
            <p:cNvCxnSpPr/>
            <p:nvPr/>
          </p:nvCxnSpPr>
          <p:spPr>
            <a:xfrm flipH="1">
              <a:off x="6287602" y="1268619"/>
              <a:ext cx="4440" cy="735469"/>
            </a:xfrm>
            <a:prstGeom prst="line">
              <a:avLst/>
            </a:prstGeom>
            <a:ln w="22225">
              <a:solidFill>
                <a:srgbClr val="0070C0"/>
              </a:solidFill>
            </a:ln>
            <a:effectLst/>
          </p:spPr>
          <p:style>
            <a:lnRef idx="2">
              <a:schemeClr val="accent1"/>
            </a:lnRef>
            <a:fillRef idx="0">
              <a:schemeClr val="accent1"/>
            </a:fillRef>
            <a:effectRef idx="1">
              <a:schemeClr val="accent1"/>
            </a:effectRef>
            <a:fontRef idx="minor">
              <a:schemeClr val="tx1"/>
            </a:fontRef>
          </p:style>
        </p:cxnSp>
      </p:grpSp>
      <p:sp>
        <p:nvSpPr>
          <p:cNvPr id="129" name="Line Callout 1 (Accent Bar) 73"/>
          <p:cNvSpPr/>
          <p:nvPr/>
        </p:nvSpPr>
        <p:spPr>
          <a:xfrm>
            <a:off x="8326124" y="709715"/>
            <a:ext cx="1947590" cy="323905"/>
          </a:xfrm>
          <a:prstGeom prst="accentCallout1">
            <a:avLst>
              <a:gd name="adj1" fmla="val 56272"/>
              <a:gd name="adj2" fmla="val 864"/>
              <a:gd name="adj3" fmla="val 78314"/>
              <a:gd name="adj4" fmla="val -12355"/>
            </a:avLst>
          </a:prstGeom>
          <a:solidFill>
            <a:schemeClr val="bg1"/>
          </a:solid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t"/>
          <a:lstStyle/>
          <a:p>
            <a:pPr marL="91423" indent="-91423" defTabSz="914225">
              <a:buFont typeface="Arial" panose="020B0604020202020204" pitchFamily="34" charset="0"/>
              <a:buChar char="•"/>
            </a:pPr>
            <a:r>
              <a:rPr lang="en-US" sz="800" kern="0" dirty="0">
                <a:solidFill>
                  <a:schemeClr val="accent2"/>
                </a:solidFill>
              </a:rPr>
              <a:t>Limit RPC access to range of IPs</a:t>
            </a:r>
          </a:p>
          <a:p>
            <a:pPr marL="91423" indent="-91423" defTabSz="914225">
              <a:buFont typeface="Arial" panose="020B0604020202020204" pitchFamily="34" charset="0"/>
              <a:buChar char="•"/>
            </a:pPr>
            <a:r>
              <a:rPr lang="en-US" sz="800" kern="0" dirty="0">
                <a:solidFill>
                  <a:schemeClr val="accent2"/>
                </a:solidFill>
              </a:rPr>
              <a:t>Authenticate against POD AAD </a:t>
            </a:r>
          </a:p>
        </p:txBody>
      </p:sp>
      <p:sp>
        <p:nvSpPr>
          <p:cNvPr id="130" name="Rectangle 129"/>
          <p:cNvSpPr/>
          <p:nvPr/>
        </p:nvSpPr>
        <p:spPr>
          <a:xfrm>
            <a:off x="3571424" y="1660339"/>
            <a:ext cx="3583588" cy="1593633"/>
          </a:xfrm>
          <a:prstGeom prst="rect">
            <a:avLst/>
          </a:prstGeom>
          <a:solidFill>
            <a:schemeClr val="accent3">
              <a:lumMod val="40000"/>
              <a:lumOff val="60000"/>
            </a:schemeClr>
          </a:solid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25"/>
            <a:endParaRPr lang="en-US" sz="1600" kern="0" dirty="0">
              <a:solidFill>
                <a:schemeClr val="accent2"/>
              </a:solidFill>
            </a:endParaRPr>
          </a:p>
        </p:txBody>
      </p:sp>
      <p:grpSp>
        <p:nvGrpSpPr>
          <p:cNvPr id="131" name="Group 130"/>
          <p:cNvGrpSpPr/>
          <p:nvPr/>
        </p:nvGrpSpPr>
        <p:grpSpPr>
          <a:xfrm>
            <a:off x="3647062" y="1701534"/>
            <a:ext cx="1978084" cy="264972"/>
            <a:chOff x="1298923" y="1701288"/>
            <a:chExt cx="1978365" cy="265009"/>
          </a:xfrm>
        </p:grpSpPr>
        <p:sp>
          <p:nvSpPr>
            <p:cNvPr id="132" name="TextBox 131"/>
            <p:cNvSpPr txBox="1"/>
            <p:nvPr/>
          </p:nvSpPr>
          <p:spPr>
            <a:xfrm>
              <a:off x="1493659" y="1701288"/>
              <a:ext cx="1783629" cy="265009"/>
            </a:xfrm>
            <a:prstGeom prst="rect">
              <a:avLst/>
            </a:prstGeom>
            <a:noFill/>
          </p:spPr>
          <p:txBody>
            <a:bodyPr wrap="square" rtlCol="0">
              <a:spAutoFit/>
            </a:bodyPr>
            <a:lstStyle/>
            <a:p>
              <a:pPr defTabSz="914225"/>
              <a:r>
                <a:rPr lang="en-US" sz="1100" b="1" kern="0" dirty="0">
                  <a:solidFill>
                    <a:schemeClr val="bg2"/>
                  </a:solidFill>
                </a:rPr>
                <a:t>Service Fabric Cluster</a:t>
              </a:r>
            </a:p>
          </p:txBody>
        </p:sp>
        <p:pic>
          <p:nvPicPr>
            <p:cNvPr id="133" name="Picture 132"/>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298923" y="1711417"/>
              <a:ext cx="232061" cy="232061"/>
            </a:xfrm>
            <a:prstGeom prst="rect">
              <a:avLst/>
            </a:prstGeom>
          </p:spPr>
        </p:pic>
      </p:grpSp>
      <p:grpSp>
        <p:nvGrpSpPr>
          <p:cNvPr id="134" name="Group 133"/>
          <p:cNvGrpSpPr/>
          <p:nvPr/>
        </p:nvGrpSpPr>
        <p:grpSpPr>
          <a:xfrm>
            <a:off x="3916815" y="1996557"/>
            <a:ext cx="1005698" cy="1188551"/>
            <a:chOff x="1807616" y="1996354"/>
            <a:chExt cx="1005840" cy="1188720"/>
          </a:xfrm>
        </p:grpSpPr>
        <p:sp>
          <p:nvSpPr>
            <p:cNvPr id="135" name="Rectangle 134"/>
            <p:cNvSpPr/>
            <p:nvPr/>
          </p:nvSpPr>
          <p:spPr>
            <a:xfrm>
              <a:off x="1807616" y="1996354"/>
              <a:ext cx="1005840" cy="1188720"/>
            </a:xfrm>
            <a:prstGeom prst="rect">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4225"/>
              <a:r>
                <a:rPr lang="en-US" sz="1050" b="1" kern="0" dirty="0">
                  <a:solidFill>
                    <a:schemeClr val="bg1"/>
                  </a:solidFill>
                  <a:cs typeface="Century Gothic"/>
                </a:rPr>
                <a:t>FrontEnd</a:t>
              </a:r>
            </a:p>
            <a:p>
              <a:pPr algn="ctr" defTabSz="914225"/>
              <a:r>
                <a:rPr lang="en-US" sz="900" b="1" kern="0" dirty="0">
                  <a:solidFill>
                    <a:schemeClr val="bg1"/>
                  </a:solidFill>
                  <a:cs typeface="Century Gothic"/>
                </a:rPr>
                <a:t>Node Type</a:t>
              </a:r>
            </a:p>
            <a:p>
              <a:pPr algn="ctr" defTabSz="914225"/>
              <a:endParaRPr lang="en-US" sz="1000" b="1" kern="0" dirty="0">
                <a:solidFill>
                  <a:schemeClr val="bg1"/>
                </a:solidFill>
                <a:cs typeface="Century Gothic"/>
              </a:endParaRPr>
            </a:p>
            <a:p>
              <a:pPr algn="ctr" defTabSz="914225"/>
              <a:endParaRPr lang="en-US" sz="1000" b="1" kern="0" dirty="0">
                <a:solidFill>
                  <a:schemeClr val="bg1"/>
                </a:solidFill>
                <a:cs typeface="Century Gothic"/>
              </a:endParaRPr>
            </a:p>
            <a:p>
              <a:pPr algn="ctr" defTabSz="914225"/>
              <a:endParaRPr lang="en-US" sz="900" b="1" kern="0" dirty="0">
                <a:solidFill>
                  <a:schemeClr val="bg1"/>
                </a:solidFill>
                <a:cs typeface="Century Gothic"/>
              </a:endParaRPr>
            </a:p>
            <a:p>
              <a:pPr algn="ctr" defTabSz="914225"/>
              <a:r>
                <a:rPr lang="en-US" sz="800" b="1" kern="0" dirty="0">
                  <a:solidFill>
                    <a:schemeClr val="bg1"/>
                  </a:solidFill>
                  <a:cs typeface="Century Gothic"/>
                </a:rPr>
                <a:t>Public Web Sites &amp; Services</a:t>
              </a:r>
            </a:p>
          </p:txBody>
        </p:sp>
        <p:grpSp>
          <p:nvGrpSpPr>
            <p:cNvPr id="136" name="Group 135"/>
            <p:cNvGrpSpPr/>
            <p:nvPr/>
          </p:nvGrpSpPr>
          <p:grpSpPr>
            <a:xfrm>
              <a:off x="1929505" y="2462312"/>
              <a:ext cx="483065" cy="208005"/>
              <a:chOff x="1882804" y="2462312"/>
              <a:chExt cx="483065" cy="208005"/>
            </a:xfrm>
          </p:grpSpPr>
          <p:pic>
            <p:nvPicPr>
              <p:cNvPr id="137" name="Picture 136"/>
              <p:cNvPicPr>
                <a:picLocks noChangeAspect="1"/>
              </p:cNvPicPr>
              <p:nvPr/>
            </p:nvPicPr>
            <p:blipFill>
              <a:blip r:embed="rId2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157864" y="2462312"/>
                <a:ext cx="208005" cy="208005"/>
              </a:xfrm>
              <a:prstGeom prst="rect">
                <a:avLst/>
              </a:prstGeom>
            </p:spPr>
          </p:pic>
          <p:grpSp>
            <p:nvGrpSpPr>
              <p:cNvPr id="138" name="Group 137"/>
              <p:cNvGrpSpPr/>
              <p:nvPr/>
            </p:nvGrpSpPr>
            <p:grpSpPr>
              <a:xfrm>
                <a:off x="1882804" y="2502306"/>
                <a:ext cx="212873" cy="128016"/>
                <a:chOff x="1673708" y="5657054"/>
                <a:chExt cx="212873" cy="128016"/>
              </a:xfrm>
            </p:grpSpPr>
            <p:grpSp>
              <p:nvGrpSpPr>
                <p:cNvPr id="139" name="Group 138"/>
                <p:cNvGrpSpPr/>
                <p:nvPr/>
              </p:nvGrpSpPr>
              <p:grpSpPr>
                <a:xfrm>
                  <a:off x="1673708" y="5657054"/>
                  <a:ext cx="77412" cy="128016"/>
                  <a:chOff x="4718279" y="5880751"/>
                  <a:chExt cx="146975" cy="249549"/>
                </a:xfrm>
              </p:grpSpPr>
              <p:cxnSp>
                <p:nvCxnSpPr>
                  <p:cNvPr id="144" name="Straight Connector 143"/>
                  <p:cNvCxnSpPr/>
                  <p:nvPr/>
                </p:nvCxnSpPr>
                <p:spPr>
                  <a:xfrm flipH="1">
                    <a:off x="4718279" y="5880751"/>
                    <a:ext cx="129016" cy="118397"/>
                  </a:xfrm>
                  <a:prstGeom prst="line">
                    <a:avLst/>
                  </a:prstGeom>
                  <a:ln w="19050">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flipH="1" flipV="1">
                    <a:off x="4718279" y="5999148"/>
                    <a:ext cx="146975" cy="131152"/>
                  </a:xfrm>
                  <a:prstGeom prst="line">
                    <a:avLst/>
                  </a:prstGeom>
                  <a:ln w="19050">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0" name="Group 139"/>
                <p:cNvGrpSpPr/>
                <p:nvPr/>
              </p:nvGrpSpPr>
              <p:grpSpPr>
                <a:xfrm flipH="1">
                  <a:off x="1809169" y="5657054"/>
                  <a:ext cx="77412" cy="128016"/>
                  <a:chOff x="4718279" y="5880751"/>
                  <a:chExt cx="146975" cy="249549"/>
                </a:xfrm>
              </p:grpSpPr>
              <p:cxnSp>
                <p:nvCxnSpPr>
                  <p:cNvPr id="142" name="Straight Connector 141"/>
                  <p:cNvCxnSpPr/>
                  <p:nvPr/>
                </p:nvCxnSpPr>
                <p:spPr>
                  <a:xfrm flipH="1">
                    <a:off x="4718281" y="5880751"/>
                    <a:ext cx="129016" cy="118396"/>
                  </a:xfrm>
                  <a:prstGeom prst="line">
                    <a:avLst/>
                  </a:prstGeom>
                  <a:ln w="19050">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flipH="1" flipV="1">
                    <a:off x="4718279" y="5999148"/>
                    <a:ext cx="146975" cy="131152"/>
                  </a:xfrm>
                  <a:prstGeom prst="line">
                    <a:avLst/>
                  </a:prstGeom>
                  <a:ln w="19050">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141" name="Oval 140"/>
                <p:cNvSpPr/>
                <p:nvPr/>
              </p:nvSpPr>
              <p:spPr>
                <a:xfrm>
                  <a:off x="1770325" y="5711918"/>
                  <a:ext cx="18288" cy="18288"/>
                </a:xfrm>
                <a:prstGeom prst="ellipse">
                  <a:avLst/>
                </a:prstGeom>
                <a:solidFill>
                  <a:schemeClr val="accent1">
                    <a:lumMod val="50000"/>
                  </a:schemeClr>
                </a:solidFill>
                <a:ln w="12700">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25"/>
                  <a:endParaRPr lang="en-US" sz="1600" kern="0" dirty="0">
                    <a:solidFill>
                      <a:schemeClr val="bg1"/>
                    </a:solidFill>
                  </a:endParaRPr>
                </a:p>
              </p:txBody>
            </p:sp>
          </p:grpSp>
        </p:grpSp>
      </p:grpSp>
      <p:grpSp>
        <p:nvGrpSpPr>
          <p:cNvPr id="146" name="Group 145"/>
          <p:cNvGrpSpPr/>
          <p:nvPr/>
        </p:nvGrpSpPr>
        <p:grpSpPr>
          <a:xfrm>
            <a:off x="4993128" y="1996557"/>
            <a:ext cx="1005698" cy="1188551"/>
            <a:chOff x="3063225" y="1996354"/>
            <a:chExt cx="1005840" cy="1188720"/>
          </a:xfrm>
        </p:grpSpPr>
        <p:sp>
          <p:nvSpPr>
            <p:cNvPr id="147" name="Rectangle 146"/>
            <p:cNvSpPr/>
            <p:nvPr/>
          </p:nvSpPr>
          <p:spPr>
            <a:xfrm>
              <a:off x="3063225" y="1996354"/>
              <a:ext cx="1005840" cy="1188720"/>
            </a:xfrm>
            <a:prstGeom prst="rect">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4225"/>
              <a:r>
                <a:rPr lang="en-US" sz="1050" b="1" kern="0" dirty="0">
                  <a:solidFill>
                    <a:schemeClr val="bg1"/>
                  </a:solidFill>
                  <a:cs typeface="Century Gothic"/>
                </a:rPr>
                <a:t>BackEnd</a:t>
              </a:r>
            </a:p>
            <a:p>
              <a:pPr algn="ctr" defTabSz="914225"/>
              <a:r>
                <a:rPr lang="en-US" sz="900" b="1" kern="0" dirty="0">
                  <a:solidFill>
                    <a:schemeClr val="bg1"/>
                  </a:solidFill>
                  <a:cs typeface="Century Gothic"/>
                </a:rPr>
                <a:t>Node Type</a:t>
              </a:r>
            </a:p>
            <a:p>
              <a:pPr algn="ctr" defTabSz="914225"/>
              <a:endParaRPr lang="en-US" sz="1000" b="1" kern="0" dirty="0">
                <a:solidFill>
                  <a:schemeClr val="bg1"/>
                </a:solidFill>
                <a:cs typeface="Century Gothic"/>
              </a:endParaRPr>
            </a:p>
            <a:p>
              <a:pPr algn="ctr" defTabSz="914225"/>
              <a:endParaRPr lang="en-US" sz="1000" b="1" kern="0" dirty="0">
                <a:solidFill>
                  <a:schemeClr val="bg1"/>
                </a:solidFill>
                <a:cs typeface="Century Gothic"/>
              </a:endParaRPr>
            </a:p>
            <a:p>
              <a:pPr algn="ctr" defTabSz="914225"/>
              <a:endParaRPr lang="en-US" sz="1000" b="1" kern="0" dirty="0">
                <a:solidFill>
                  <a:schemeClr val="bg1"/>
                </a:solidFill>
                <a:cs typeface="Century Gothic"/>
              </a:endParaRPr>
            </a:p>
            <a:p>
              <a:pPr algn="ctr" defTabSz="914225"/>
              <a:r>
                <a:rPr lang="en-US" sz="800" b="1" kern="0" dirty="0">
                  <a:solidFill>
                    <a:schemeClr val="bg1"/>
                  </a:solidFill>
                  <a:cs typeface="Century Gothic"/>
                </a:rPr>
                <a:t>Framework Services</a:t>
              </a:r>
            </a:p>
          </p:txBody>
        </p:sp>
        <p:grpSp>
          <p:nvGrpSpPr>
            <p:cNvPr id="148" name="Group 147"/>
            <p:cNvGrpSpPr/>
            <p:nvPr/>
          </p:nvGrpSpPr>
          <p:grpSpPr>
            <a:xfrm>
              <a:off x="3183457" y="2511740"/>
              <a:ext cx="484722" cy="208005"/>
              <a:chOff x="3156473" y="2511740"/>
              <a:chExt cx="484722" cy="208005"/>
            </a:xfrm>
          </p:grpSpPr>
          <p:pic>
            <p:nvPicPr>
              <p:cNvPr id="149" name="Picture 148"/>
              <p:cNvPicPr>
                <a:picLocks noChangeAspect="1"/>
              </p:cNvPicPr>
              <p:nvPr/>
            </p:nvPicPr>
            <p:blipFill>
              <a:blip r:embed="rId2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33190" y="2511740"/>
                <a:ext cx="208005" cy="208005"/>
              </a:xfrm>
              <a:prstGeom prst="rect">
                <a:avLst/>
              </a:prstGeom>
            </p:spPr>
          </p:pic>
          <p:grpSp>
            <p:nvGrpSpPr>
              <p:cNvPr id="150" name="Group 149"/>
              <p:cNvGrpSpPr/>
              <p:nvPr/>
            </p:nvGrpSpPr>
            <p:grpSpPr>
              <a:xfrm>
                <a:off x="3156473" y="2551734"/>
                <a:ext cx="212873" cy="128016"/>
                <a:chOff x="1673708" y="5657054"/>
                <a:chExt cx="212873" cy="128016"/>
              </a:xfrm>
            </p:grpSpPr>
            <p:grpSp>
              <p:nvGrpSpPr>
                <p:cNvPr id="151" name="Group 150"/>
                <p:cNvGrpSpPr/>
                <p:nvPr/>
              </p:nvGrpSpPr>
              <p:grpSpPr>
                <a:xfrm>
                  <a:off x="1673708" y="5657054"/>
                  <a:ext cx="77412" cy="128016"/>
                  <a:chOff x="4718279" y="5880751"/>
                  <a:chExt cx="146975" cy="249549"/>
                </a:xfrm>
              </p:grpSpPr>
              <p:cxnSp>
                <p:nvCxnSpPr>
                  <p:cNvPr id="156" name="Straight Connector 155"/>
                  <p:cNvCxnSpPr/>
                  <p:nvPr/>
                </p:nvCxnSpPr>
                <p:spPr>
                  <a:xfrm flipH="1">
                    <a:off x="4718279" y="5880751"/>
                    <a:ext cx="129016" cy="118397"/>
                  </a:xfrm>
                  <a:prstGeom prst="line">
                    <a:avLst/>
                  </a:prstGeom>
                  <a:ln w="19050">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flipH="1" flipV="1">
                    <a:off x="4718279" y="5999148"/>
                    <a:ext cx="146975" cy="131152"/>
                  </a:xfrm>
                  <a:prstGeom prst="line">
                    <a:avLst/>
                  </a:prstGeom>
                  <a:ln w="19050">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52" name="Group 151"/>
                <p:cNvGrpSpPr/>
                <p:nvPr/>
              </p:nvGrpSpPr>
              <p:grpSpPr>
                <a:xfrm flipH="1">
                  <a:off x="1809169" y="5657054"/>
                  <a:ext cx="77412" cy="128016"/>
                  <a:chOff x="4718279" y="5880751"/>
                  <a:chExt cx="146975" cy="249549"/>
                </a:xfrm>
              </p:grpSpPr>
              <p:cxnSp>
                <p:nvCxnSpPr>
                  <p:cNvPr id="154" name="Straight Connector 153"/>
                  <p:cNvCxnSpPr/>
                  <p:nvPr/>
                </p:nvCxnSpPr>
                <p:spPr>
                  <a:xfrm flipH="1">
                    <a:off x="4718279" y="5880751"/>
                    <a:ext cx="129016" cy="118397"/>
                  </a:xfrm>
                  <a:prstGeom prst="line">
                    <a:avLst/>
                  </a:prstGeom>
                  <a:ln w="19050">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flipH="1" flipV="1">
                    <a:off x="4718279" y="5999148"/>
                    <a:ext cx="146975" cy="131152"/>
                  </a:xfrm>
                  <a:prstGeom prst="line">
                    <a:avLst/>
                  </a:prstGeom>
                  <a:ln w="19050">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153" name="Oval 152"/>
                <p:cNvSpPr/>
                <p:nvPr/>
              </p:nvSpPr>
              <p:spPr>
                <a:xfrm>
                  <a:off x="1770325" y="5711918"/>
                  <a:ext cx="18288" cy="18288"/>
                </a:xfrm>
                <a:prstGeom prst="ellipse">
                  <a:avLst/>
                </a:prstGeom>
                <a:solidFill>
                  <a:schemeClr val="accent1">
                    <a:lumMod val="50000"/>
                  </a:schemeClr>
                </a:solidFill>
                <a:ln w="12700">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25"/>
                  <a:endParaRPr lang="en-US" sz="1600" kern="0" dirty="0">
                    <a:solidFill>
                      <a:schemeClr val="bg1"/>
                    </a:solidFill>
                  </a:endParaRPr>
                </a:p>
              </p:txBody>
            </p:sp>
          </p:grpSp>
        </p:grpSp>
      </p:grpSp>
      <p:grpSp>
        <p:nvGrpSpPr>
          <p:cNvPr id="158" name="Group 157"/>
          <p:cNvGrpSpPr/>
          <p:nvPr/>
        </p:nvGrpSpPr>
        <p:grpSpPr>
          <a:xfrm>
            <a:off x="6069442" y="1996557"/>
            <a:ext cx="1005698" cy="1188551"/>
            <a:chOff x="4545439" y="1996354"/>
            <a:chExt cx="1005840" cy="1188720"/>
          </a:xfrm>
        </p:grpSpPr>
        <p:sp>
          <p:nvSpPr>
            <p:cNvPr id="159" name="Rectangle 158"/>
            <p:cNvSpPr/>
            <p:nvPr/>
          </p:nvSpPr>
          <p:spPr>
            <a:xfrm>
              <a:off x="4545439" y="1996354"/>
              <a:ext cx="1005840" cy="1188720"/>
            </a:xfrm>
            <a:prstGeom prst="rect">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4225"/>
              <a:r>
                <a:rPr lang="en-US" sz="1050" b="1" kern="0" dirty="0">
                  <a:solidFill>
                    <a:schemeClr val="bg1"/>
                  </a:solidFill>
                  <a:cs typeface="Century Gothic"/>
                </a:rPr>
                <a:t>Ingestion</a:t>
              </a:r>
              <a:endParaRPr lang="en-US" sz="1000" b="1" kern="0" dirty="0">
                <a:solidFill>
                  <a:schemeClr val="bg1"/>
                </a:solidFill>
                <a:cs typeface="Century Gothic"/>
              </a:endParaRPr>
            </a:p>
            <a:p>
              <a:pPr algn="ctr" defTabSz="914225"/>
              <a:r>
                <a:rPr lang="en-US" sz="900" b="1" kern="0" dirty="0">
                  <a:solidFill>
                    <a:schemeClr val="bg1"/>
                  </a:solidFill>
                  <a:cs typeface="Century Gothic"/>
                </a:rPr>
                <a:t>Node Type</a:t>
              </a:r>
            </a:p>
            <a:p>
              <a:pPr algn="ctr" defTabSz="914225"/>
              <a:endParaRPr lang="en-US" sz="1000" b="1" kern="0" dirty="0">
                <a:solidFill>
                  <a:schemeClr val="bg1"/>
                </a:solidFill>
                <a:cs typeface="Century Gothic"/>
              </a:endParaRPr>
            </a:p>
            <a:p>
              <a:pPr algn="ctr" defTabSz="914225"/>
              <a:endParaRPr lang="en-US" sz="1000" b="1" kern="0" dirty="0">
                <a:solidFill>
                  <a:schemeClr val="bg1"/>
                </a:solidFill>
                <a:cs typeface="Century Gothic"/>
              </a:endParaRPr>
            </a:p>
            <a:p>
              <a:pPr algn="ctr" defTabSz="914225"/>
              <a:endParaRPr lang="en-US" sz="1000" b="1" kern="0" dirty="0">
                <a:solidFill>
                  <a:schemeClr val="bg1"/>
                </a:solidFill>
                <a:cs typeface="Century Gothic"/>
              </a:endParaRPr>
            </a:p>
            <a:p>
              <a:pPr algn="ctr" defTabSz="914225"/>
              <a:r>
                <a:rPr lang="en-US" sz="800" b="1" kern="0" dirty="0">
                  <a:solidFill>
                    <a:schemeClr val="bg1"/>
                  </a:solidFill>
                  <a:cs typeface="Century Gothic"/>
                </a:rPr>
                <a:t>Ingestion Worker Services</a:t>
              </a:r>
            </a:p>
            <a:p>
              <a:pPr algn="ctr" defTabSz="914225"/>
              <a:endParaRPr lang="en-US" sz="1200" b="1" kern="0" dirty="0">
                <a:solidFill>
                  <a:schemeClr val="bg1"/>
                </a:solidFill>
                <a:cs typeface="Century Gothic"/>
              </a:endParaRPr>
            </a:p>
          </p:txBody>
        </p:sp>
        <p:grpSp>
          <p:nvGrpSpPr>
            <p:cNvPr id="160" name="Group 159"/>
            <p:cNvGrpSpPr/>
            <p:nvPr/>
          </p:nvGrpSpPr>
          <p:grpSpPr>
            <a:xfrm>
              <a:off x="4661219" y="2528216"/>
              <a:ext cx="489175" cy="208005"/>
              <a:chOff x="4640383" y="2528216"/>
              <a:chExt cx="489175" cy="208005"/>
            </a:xfrm>
          </p:grpSpPr>
          <p:pic>
            <p:nvPicPr>
              <p:cNvPr id="161" name="Picture 160"/>
              <p:cNvPicPr>
                <a:picLocks noChangeAspect="1"/>
              </p:cNvPicPr>
              <p:nvPr/>
            </p:nvPicPr>
            <p:blipFill>
              <a:blip r:embed="rId2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921553" y="2528216"/>
                <a:ext cx="208005" cy="208005"/>
              </a:xfrm>
              <a:prstGeom prst="rect">
                <a:avLst/>
              </a:prstGeom>
            </p:spPr>
          </p:pic>
          <p:grpSp>
            <p:nvGrpSpPr>
              <p:cNvPr id="162" name="Group 161"/>
              <p:cNvGrpSpPr/>
              <p:nvPr/>
            </p:nvGrpSpPr>
            <p:grpSpPr>
              <a:xfrm>
                <a:off x="4640383" y="2568210"/>
                <a:ext cx="212874" cy="128023"/>
                <a:chOff x="1912609" y="5722958"/>
                <a:chExt cx="212874" cy="128023"/>
              </a:xfrm>
            </p:grpSpPr>
            <p:grpSp>
              <p:nvGrpSpPr>
                <p:cNvPr id="163" name="Group 162"/>
                <p:cNvGrpSpPr/>
                <p:nvPr/>
              </p:nvGrpSpPr>
              <p:grpSpPr>
                <a:xfrm>
                  <a:off x="1912609" y="5722965"/>
                  <a:ext cx="77412" cy="128016"/>
                  <a:chOff x="5171867" y="6009223"/>
                  <a:chExt cx="146975" cy="249549"/>
                </a:xfrm>
              </p:grpSpPr>
              <p:cxnSp>
                <p:nvCxnSpPr>
                  <p:cNvPr id="168" name="Straight Connector 167"/>
                  <p:cNvCxnSpPr/>
                  <p:nvPr/>
                </p:nvCxnSpPr>
                <p:spPr>
                  <a:xfrm flipH="1">
                    <a:off x="5171867" y="6009223"/>
                    <a:ext cx="129016" cy="118396"/>
                  </a:xfrm>
                  <a:prstGeom prst="line">
                    <a:avLst/>
                  </a:prstGeom>
                  <a:ln w="19050">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flipH="1" flipV="1">
                    <a:off x="5171867" y="6127619"/>
                    <a:ext cx="146975" cy="131153"/>
                  </a:xfrm>
                  <a:prstGeom prst="line">
                    <a:avLst/>
                  </a:prstGeom>
                  <a:ln w="19050">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64" name="Group 163"/>
                <p:cNvGrpSpPr/>
                <p:nvPr/>
              </p:nvGrpSpPr>
              <p:grpSpPr>
                <a:xfrm flipH="1">
                  <a:off x="2048071" y="5722958"/>
                  <a:ext cx="77412" cy="128016"/>
                  <a:chOff x="4264691" y="6009223"/>
                  <a:chExt cx="146975" cy="249549"/>
                </a:xfrm>
              </p:grpSpPr>
              <p:cxnSp>
                <p:nvCxnSpPr>
                  <p:cNvPr id="166" name="Straight Connector 165"/>
                  <p:cNvCxnSpPr/>
                  <p:nvPr/>
                </p:nvCxnSpPr>
                <p:spPr>
                  <a:xfrm flipH="1">
                    <a:off x="4264691" y="6009223"/>
                    <a:ext cx="129016" cy="118396"/>
                  </a:xfrm>
                  <a:prstGeom prst="line">
                    <a:avLst/>
                  </a:prstGeom>
                  <a:ln w="19050">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flipH="1" flipV="1">
                    <a:off x="4264691" y="6127619"/>
                    <a:ext cx="146975" cy="131153"/>
                  </a:xfrm>
                  <a:prstGeom prst="line">
                    <a:avLst/>
                  </a:prstGeom>
                  <a:ln w="19050">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165" name="Oval 164"/>
                <p:cNvSpPr/>
                <p:nvPr/>
              </p:nvSpPr>
              <p:spPr>
                <a:xfrm>
                  <a:off x="2009227" y="5777822"/>
                  <a:ext cx="18288" cy="18288"/>
                </a:xfrm>
                <a:prstGeom prst="ellipse">
                  <a:avLst/>
                </a:prstGeom>
                <a:solidFill>
                  <a:schemeClr val="accent1">
                    <a:lumMod val="50000"/>
                  </a:schemeClr>
                </a:solidFill>
                <a:ln w="12700">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25"/>
                  <a:endParaRPr lang="en-US" sz="1600" kern="0" dirty="0">
                    <a:solidFill>
                      <a:schemeClr val="bg1"/>
                    </a:solidFill>
                  </a:endParaRPr>
                </a:p>
              </p:txBody>
            </p:sp>
          </p:grpSp>
        </p:grpSp>
      </p:grpSp>
      <p:grpSp>
        <p:nvGrpSpPr>
          <p:cNvPr id="170" name="Group 169"/>
          <p:cNvGrpSpPr/>
          <p:nvPr/>
        </p:nvGrpSpPr>
        <p:grpSpPr>
          <a:xfrm>
            <a:off x="3639221" y="1991695"/>
            <a:ext cx="209852" cy="1188551"/>
            <a:chOff x="2040730" y="1983253"/>
            <a:chExt cx="209882" cy="1188720"/>
          </a:xfrm>
        </p:grpSpPr>
        <p:sp>
          <p:nvSpPr>
            <p:cNvPr id="171" name="Rectangle 170"/>
            <p:cNvSpPr/>
            <p:nvPr/>
          </p:nvSpPr>
          <p:spPr>
            <a:xfrm>
              <a:off x="2040730" y="1983253"/>
              <a:ext cx="206101" cy="1188720"/>
            </a:xfrm>
            <a:prstGeom prst="rect">
              <a:avLst/>
            </a:prstGeom>
            <a:solidFill>
              <a:schemeClr val="accent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 rtlCol="0" anchor="ctr" anchorCtr="0"/>
            <a:lstStyle/>
            <a:p>
              <a:pPr algn="r" defTabSz="914225"/>
              <a:r>
                <a:rPr lang="en-US" sz="900" b="1" kern="0" dirty="0">
                  <a:solidFill>
                    <a:schemeClr val="bg1"/>
                  </a:solidFill>
                  <a:cs typeface="Century Gothic"/>
                </a:rPr>
                <a:t>Load Balancer</a:t>
              </a:r>
              <a:endParaRPr lang="en-US" sz="700" b="1" kern="0" dirty="0">
                <a:solidFill>
                  <a:schemeClr val="bg1"/>
                </a:solidFill>
                <a:cs typeface="Century Gothic"/>
              </a:endParaRPr>
            </a:p>
          </p:txBody>
        </p:sp>
        <p:pic>
          <p:nvPicPr>
            <p:cNvPr id="172" name="Picture 17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050566" y="2048057"/>
              <a:ext cx="200046" cy="200046"/>
            </a:xfrm>
            <a:prstGeom prst="rect">
              <a:avLst/>
            </a:prstGeom>
          </p:spPr>
        </p:pic>
      </p:grpSp>
      <p:grpSp>
        <p:nvGrpSpPr>
          <p:cNvPr id="173" name="Group 172"/>
          <p:cNvGrpSpPr/>
          <p:nvPr/>
        </p:nvGrpSpPr>
        <p:grpSpPr>
          <a:xfrm>
            <a:off x="2985956" y="2003584"/>
            <a:ext cx="515131" cy="1188551"/>
            <a:chOff x="1504145" y="2012906"/>
            <a:chExt cx="419810" cy="1188720"/>
          </a:xfrm>
        </p:grpSpPr>
        <p:sp>
          <p:nvSpPr>
            <p:cNvPr id="174" name="Rectangle 173"/>
            <p:cNvSpPr/>
            <p:nvPr/>
          </p:nvSpPr>
          <p:spPr>
            <a:xfrm>
              <a:off x="1504145" y="2012906"/>
              <a:ext cx="419810" cy="1188720"/>
            </a:xfrm>
            <a:prstGeom prst="rect">
              <a:avLst/>
            </a:prstGeom>
            <a:solidFill>
              <a:schemeClr val="accent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 rtlCol="0" anchor="t" anchorCtr="0"/>
            <a:lstStyle/>
            <a:p>
              <a:pPr algn="r" defTabSz="914225"/>
              <a:r>
                <a:rPr lang="en-US" sz="900" b="1" kern="0" dirty="0">
                  <a:solidFill>
                    <a:schemeClr val="bg1"/>
                  </a:solidFill>
                  <a:cs typeface="Century Gothic"/>
                </a:rPr>
                <a:t>URL Router</a:t>
              </a:r>
              <a:endParaRPr lang="en-US" sz="800" b="1" kern="0" dirty="0">
                <a:solidFill>
                  <a:schemeClr val="bg1"/>
                </a:solidFill>
                <a:cs typeface="Century Gothic"/>
              </a:endParaRPr>
            </a:p>
            <a:p>
              <a:pPr algn="r" defTabSz="914225"/>
              <a:r>
                <a:rPr lang="en-US" sz="800" b="1" kern="0" dirty="0">
                  <a:solidFill>
                    <a:schemeClr val="bg1"/>
                  </a:solidFill>
                  <a:cs typeface="Century Gothic"/>
                </a:rPr>
                <a:t>[NGinX]</a:t>
              </a:r>
            </a:p>
            <a:p>
              <a:pPr algn="r" defTabSz="914225"/>
              <a:r>
                <a:rPr lang="en-US" sz="900" b="1" kern="0" dirty="0">
                  <a:solidFill>
                    <a:schemeClr val="bg1"/>
                  </a:solidFill>
                  <a:cs typeface="Century Gothic"/>
                </a:rPr>
                <a:t> </a:t>
              </a:r>
              <a:r>
                <a:rPr lang="en-US" sz="700" b="1" kern="0" dirty="0">
                  <a:solidFill>
                    <a:schemeClr val="bg1"/>
                  </a:solidFill>
                  <a:cs typeface="Century Gothic"/>
                </a:rPr>
                <a:t>(Public IP/DNS Name)</a:t>
              </a:r>
            </a:p>
          </p:txBody>
        </p:sp>
        <p:pic>
          <p:nvPicPr>
            <p:cNvPr id="175" name="Picture 174"/>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682455" y="2256248"/>
              <a:ext cx="185000" cy="185000"/>
            </a:xfrm>
            <a:prstGeom prst="rect">
              <a:avLst/>
            </a:prstGeom>
          </p:spPr>
        </p:pic>
      </p:grpSp>
      <p:grpSp>
        <p:nvGrpSpPr>
          <p:cNvPr id="176" name="Group 175"/>
          <p:cNvGrpSpPr/>
          <p:nvPr/>
        </p:nvGrpSpPr>
        <p:grpSpPr>
          <a:xfrm>
            <a:off x="2704566" y="2004097"/>
            <a:ext cx="209852" cy="1188551"/>
            <a:chOff x="2078830" y="1983253"/>
            <a:chExt cx="209882" cy="1188720"/>
          </a:xfrm>
        </p:grpSpPr>
        <p:sp>
          <p:nvSpPr>
            <p:cNvPr id="177" name="Rectangle 176"/>
            <p:cNvSpPr/>
            <p:nvPr/>
          </p:nvSpPr>
          <p:spPr>
            <a:xfrm>
              <a:off x="2078830" y="1983253"/>
              <a:ext cx="206101" cy="1188720"/>
            </a:xfrm>
            <a:prstGeom prst="rect">
              <a:avLst/>
            </a:prstGeom>
            <a:solidFill>
              <a:schemeClr val="accent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 rtlCol="0" anchor="ctr" anchorCtr="0"/>
            <a:lstStyle/>
            <a:p>
              <a:pPr algn="r" defTabSz="914225"/>
              <a:r>
                <a:rPr lang="en-US" sz="900" b="1" kern="0" dirty="0">
                  <a:solidFill>
                    <a:schemeClr val="bg1"/>
                  </a:solidFill>
                  <a:cs typeface="Century Gothic"/>
                </a:rPr>
                <a:t>Load Balancer</a:t>
              </a:r>
              <a:endParaRPr lang="en-US" sz="700" b="1" kern="0" dirty="0">
                <a:solidFill>
                  <a:schemeClr val="bg1"/>
                </a:solidFill>
                <a:cs typeface="Century Gothic"/>
              </a:endParaRPr>
            </a:p>
          </p:txBody>
        </p:sp>
        <p:pic>
          <p:nvPicPr>
            <p:cNvPr id="178" name="Picture 177"/>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088666" y="2038532"/>
              <a:ext cx="200046" cy="200046"/>
            </a:xfrm>
            <a:prstGeom prst="rect">
              <a:avLst/>
            </a:prstGeom>
          </p:spPr>
        </p:pic>
      </p:grpSp>
      <p:sp>
        <p:nvSpPr>
          <p:cNvPr id="179" name="TextBox 178"/>
          <p:cNvSpPr txBox="1"/>
          <p:nvPr/>
        </p:nvSpPr>
        <p:spPr>
          <a:xfrm>
            <a:off x="8647589" y="1392030"/>
            <a:ext cx="1373820" cy="437622"/>
          </a:xfrm>
          <a:prstGeom prst="rect">
            <a:avLst/>
          </a:prstGeom>
          <a:noFill/>
        </p:spPr>
        <p:txBody>
          <a:bodyPr wrap="square" rtlCol="0">
            <a:spAutoFit/>
          </a:bodyPr>
          <a:lstStyle/>
          <a:p>
            <a:pPr defTabSz="914225"/>
            <a:r>
              <a:rPr lang="en-US" sz="1100" b="1" kern="0" dirty="0">
                <a:solidFill>
                  <a:sysClr val="windowText" lastClr="000000"/>
                </a:solidFill>
              </a:rPr>
              <a:t>Non-compute Azure resources</a:t>
            </a:r>
          </a:p>
        </p:txBody>
      </p:sp>
      <p:pic>
        <p:nvPicPr>
          <p:cNvPr id="180" name="Picture 179"/>
          <p:cNvPicPr>
            <a:picLocks noChangeAspect="1"/>
          </p:cNvPicPr>
          <p:nvPr/>
        </p:nvPicPr>
        <p:blipFill>
          <a:blip r:embed="rId27">
            <a:biLevel thresh="25000"/>
          </a:blip>
          <a:stretch>
            <a:fillRect/>
          </a:stretch>
        </p:blipFill>
        <p:spPr>
          <a:xfrm>
            <a:off x="3171979" y="2028461"/>
            <a:ext cx="223561" cy="223561"/>
          </a:xfrm>
          <a:prstGeom prst="rect">
            <a:avLst/>
          </a:prstGeom>
        </p:spPr>
      </p:pic>
      <p:pic>
        <p:nvPicPr>
          <p:cNvPr id="181" name="Picture 180"/>
          <p:cNvPicPr>
            <a:picLocks noChangeAspect="1"/>
          </p:cNvPicPr>
          <p:nvPr/>
        </p:nvPicPr>
        <p:blipFill>
          <a:blip r:embed="rId27"/>
          <a:stretch>
            <a:fillRect/>
          </a:stretch>
        </p:blipFill>
        <p:spPr>
          <a:xfrm>
            <a:off x="6700735" y="5890562"/>
            <a:ext cx="223561" cy="223561"/>
          </a:xfrm>
          <a:prstGeom prst="rect">
            <a:avLst/>
          </a:prstGeom>
        </p:spPr>
      </p:pic>
      <p:pic>
        <p:nvPicPr>
          <p:cNvPr id="182" name="Picture 181"/>
          <p:cNvPicPr>
            <a:picLocks noChangeAspect="1"/>
          </p:cNvPicPr>
          <p:nvPr/>
        </p:nvPicPr>
        <p:blipFill>
          <a:blip r:embed="rId27">
            <a:biLevel thresh="25000"/>
          </a:blip>
          <a:stretch>
            <a:fillRect/>
          </a:stretch>
        </p:blipFill>
        <p:spPr>
          <a:xfrm>
            <a:off x="4607524" y="2454313"/>
            <a:ext cx="223561" cy="223561"/>
          </a:xfrm>
          <a:prstGeom prst="rect">
            <a:avLst/>
          </a:prstGeom>
        </p:spPr>
      </p:pic>
      <p:pic>
        <p:nvPicPr>
          <p:cNvPr id="183" name="Picture 182"/>
          <p:cNvPicPr>
            <a:picLocks noChangeAspect="1"/>
          </p:cNvPicPr>
          <p:nvPr/>
        </p:nvPicPr>
        <p:blipFill>
          <a:blip r:embed="rId27">
            <a:biLevel thresh="25000"/>
          </a:blip>
          <a:stretch>
            <a:fillRect/>
          </a:stretch>
        </p:blipFill>
        <p:spPr>
          <a:xfrm>
            <a:off x="5668438" y="2501515"/>
            <a:ext cx="223561" cy="223561"/>
          </a:xfrm>
          <a:prstGeom prst="rect">
            <a:avLst/>
          </a:prstGeom>
        </p:spPr>
      </p:pic>
      <p:pic>
        <p:nvPicPr>
          <p:cNvPr id="184" name="Picture 183"/>
          <p:cNvPicPr>
            <a:picLocks noChangeAspect="1"/>
          </p:cNvPicPr>
          <p:nvPr/>
        </p:nvPicPr>
        <p:blipFill>
          <a:blip r:embed="rId27">
            <a:biLevel thresh="25000"/>
          </a:blip>
          <a:stretch>
            <a:fillRect/>
          </a:stretch>
        </p:blipFill>
        <p:spPr>
          <a:xfrm>
            <a:off x="6750870" y="2550560"/>
            <a:ext cx="223561" cy="223561"/>
          </a:xfrm>
          <a:prstGeom prst="rect">
            <a:avLst/>
          </a:prstGeom>
        </p:spPr>
      </p:pic>
    </p:spTree>
    <p:extLst>
      <p:ext uri="{BB962C8B-B14F-4D97-AF65-F5344CB8AC3E}">
        <p14:creationId xmlns:p14="http://schemas.microsoft.com/office/powerpoint/2010/main" val="77509670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a:t>
            </a:r>
            <a:endParaRPr lang="en-US" dirty="0"/>
          </a:p>
        </p:txBody>
      </p:sp>
      <p:sp>
        <p:nvSpPr>
          <p:cNvPr id="3" name="Text Placeholder 2"/>
          <p:cNvSpPr>
            <a:spLocks noGrp="1"/>
          </p:cNvSpPr>
          <p:nvPr>
            <p:ph type="body" sz="quarter" idx="10"/>
          </p:nvPr>
        </p:nvSpPr>
        <p:spPr>
          <a:xfrm>
            <a:off x="269239" y="1189177"/>
            <a:ext cx="11653523" cy="5413918"/>
          </a:xfrm>
        </p:spPr>
        <p:txBody>
          <a:bodyPr/>
          <a:lstStyle/>
          <a:p>
            <a:r>
              <a:rPr lang="en-US" dirty="0"/>
              <a:t>Certificate </a:t>
            </a:r>
          </a:p>
          <a:p>
            <a:pPr lvl="2"/>
            <a:r>
              <a:rPr lang="en-US" sz="2400" dirty="0"/>
              <a:t>Securing intra-cluster communication</a:t>
            </a:r>
          </a:p>
          <a:p>
            <a:pPr lvl="2"/>
            <a:r>
              <a:rPr lang="en-US" sz="2400" dirty="0"/>
              <a:t>Securing intra-service communication</a:t>
            </a:r>
          </a:p>
          <a:p>
            <a:pPr lvl="2"/>
            <a:endParaRPr lang="en-US" dirty="0"/>
          </a:p>
          <a:p>
            <a:r>
              <a:rPr lang="en-US" dirty="0"/>
              <a:t>Authentication</a:t>
            </a:r>
          </a:p>
          <a:p>
            <a:pPr lvl="2"/>
            <a:r>
              <a:rPr lang="en-US" sz="2400" dirty="0"/>
              <a:t>AAD vs Certificates</a:t>
            </a:r>
          </a:p>
          <a:p>
            <a:pPr lvl="2"/>
            <a:endParaRPr lang="en-US" dirty="0"/>
          </a:p>
          <a:p>
            <a:r>
              <a:rPr lang="en-US" dirty="0"/>
              <a:t>Network isolation </a:t>
            </a:r>
          </a:p>
          <a:p>
            <a:pPr lvl="2"/>
            <a:r>
              <a:rPr lang="en-US" sz="2400" dirty="0"/>
              <a:t>NSG, Subnet, jump box</a:t>
            </a:r>
          </a:p>
          <a:p>
            <a:pPr lvl="2"/>
            <a:r>
              <a:rPr lang="en-US" sz="2400" dirty="0"/>
              <a:t>Connectivity to Service Fabric Resource Provider</a:t>
            </a:r>
          </a:p>
          <a:p>
            <a:endParaRPr lang="en-US" dirty="0"/>
          </a:p>
        </p:txBody>
      </p:sp>
      <p:pic>
        <p:nvPicPr>
          <p:cNvPr id="6" name="Picture 5"/>
          <p:cNvPicPr>
            <a:picLocks noChangeAspect="1"/>
          </p:cNvPicPr>
          <p:nvPr/>
        </p:nvPicPr>
        <p:blipFill>
          <a:blip r:embed="rId3"/>
          <a:stretch>
            <a:fillRect/>
          </a:stretch>
        </p:blipFill>
        <p:spPr>
          <a:xfrm>
            <a:off x="9382891" y="3951915"/>
            <a:ext cx="2390466" cy="2390466"/>
          </a:xfrm>
          <a:prstGeom prst="rect">
            <a:avLst/>
          </a:prstGeom>
        </p:spPr>
      </p:pic>
    </p:spTree>
    <p:extLst>
      <p:ext uri="{BB962C8B-B14F-4D97-AF65-F5344CB8AC3E}">
        <p14:creationId xmlns:p14="http://schemas.microsoft.com/office/powerpoint/2010/main" val="101380916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2084363"/>
            <a:ext cx="11653523" cy="2136222"/>
          </a:xfrm>
        </p:spPr>
        <p:txBody>
          <a:bodyPr/>
          <a:lstStyle/>
          <a:p>
            <a:r>
              <a:rPr lang="en-US" dirty="0"/>
              <a:t>Migrate a Cloud Service to Service Fabric</a:t>
            </a:r>
          </a:p>
        </p:txBody>
      </p:sp>
    </p:spTree>
    <p:extLst>
      <p:ext uri="{BB962C8B-B14F-4D97-AF65-F5344CB8AC3E}">
        <p14:creationId xmlns:p14="http://schemas.microsoft.com/office/powerpoint/2010/main" val="315686004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CryptBit Demo Application Overview	</a:t>
            </a:r>
            <a:endParaRPr lang="en-US" dirty="0"/>
          </a:p>
        </p:txBody>
      </p:sp>
      <p:sp>
        <p:nvSpPr>
          <p:cNvPr id="3" name="Text Placeholder 2"/>
          <p:cNvSpPr>
            <a:spLocks noGrp="1"/>
          </p:cNvSpPr>
          <p:nvPr>
            <p:ph type="body" sz="quarter" idx="10"/>
          </p:nvPr>
        </p:nvSpPr>
        <p:spPr>
          <a:xfrm>
            <a:off x="269239" y="1189177"/>
            <a:ext cx="11653523" cy="4086503"/>
          </a:xfrm>
        </p:spPr>
        <p:txBody>
          <a:bodyPr/>
          <a:lstStyle/>
          <a:p>
            <a:r>
              <a:rPr lang="en-US" dirty="0"/>
              <a:t>Standard 3-tier architecture with external state</a:t>
            </a:r>
          </a:p>
          <a:p>
            <a:pPr lvl="2"/>
            <a:r>
              <a:rPr lang="en-US" sz="2400" b="1" dirty="0"/>
              <a:t>Web Role </a:t>
            </a:r>
            <a:r>
              <a:rPr lang="en-US" sz="2400" dirty="0"/>
              <a:t>-  ASP.NET MVC and Web API</a:t>
            </a:r>
          </a:p>
          <a:p>
            <a:pPr lvl="2"/>
            <a:r>
              <a:rPr lang="en-US" sz="2400" b="1" dirty="0"/>
              <a:t>Worker Role </a:t>
            </a:r>
            <a:r>
              <a:rPr lang="en-US" sz="2400" dirty="0"/>
              <a:t>– Background processing</a:t>
            </a:r>
          </a:p>
          <a:p>
            <a:pPr lvl="2"/>
            <a:r>
              <a:rPr lang="en-US" sz="2400" b="1" dirty="0"/>
              <a:t>Storage</a:t>
            </a:r>
            <a:r>
              <a:rPr lang="en-US" sz="2400" dirty="0"/>
              <a:t> – Blobs, Tables, Queues </a:t>
            </a:r>
          </a:p>
          <a:p>
            <a:pPr lvl="2"/>
            <a:r>
              <a:rPr lang="en-US" sz="2400" b="1" dirty="0"/>
              <a:t>Azure Key Vault </a:t>
            </a:r>
            <a:r>
              <a:rPr lang="en-US" sz="2400" dirty="0"/>
              <a:t>– Encryption key management (client side encryption libraries)</a:t>
            </a:r>
          </a:p>
          <a:p>
            <a:pPr lvl="2"/>
            <a:r>
              <a:rPr lang="en-US" sz="2400" b="1" dirty="0"/>
              <a:t>AAD </a:t>
            </a:r>
            <a:r>
              <a:rPr lang="en-US" sz="2400" dirty="0"/>
              <a:t>– Authentication to Key Vault via ADAL</a:t>
            </a:r>
          </a:p>
          <a:p>
            <a:pPr lvl="2"/>
            <a:endParaRPr lang="en-US" dirty="0"/>
          </a:p>
          <a:p>
            <a:pPr lvl="2"/>
            <a:endParaRPr lang="en-US" dirty="0"/>
          </a:p>
          <a:p>
            <a:endParaRPr lang="en-US" dirty="0"/>
          </a:p>
        </p:txBody>
      </p:sp>
      <p:grpSp>
        <p:nvGrpSpPr>
          <p:cNvPr id="12" name="Group 11"/>
          <p:cNvGrpSpPr/>
          <p:nvPr/>
        </p:nvGrpSpPr>
        <p:grpSpPr>
          <a:xfrm>
            <a:off x="2853930" y="5609257"/>
            <a:ext cx="6484141" cy="770434"/>
            <a:chOff x="1189037" y="4778519"/>
            <a:chExt cx="6614162" cy="785883"/>
          </a:xfrm>
        </p:grpSpPr>
        <p:pic>
          <p:nvPicPr>
            <p:cNvPr id="4" name="Picture 3"/>
            <p:cNvPicPr>
              <a:picLocks noChangeAspect="1"/>
            </p:cNvPicPr>
            <p:nvPr/>
          </p:nvPicPr>
          <p:blipFill>
            <a:blip r:embed="rId2"/>
            <a:stretch>
              <a:fillRect/>
            </a:stretch>
          </p:blipFill>
          <p:spPr>
            <a:xfrm>
              <a:off x="1189037" y="4778519"/>
              <a:ext cx="780290" cy="780290"/>
            </a:xfrm>
            <a:prstGeom prst="rect">
              <a:avLst/>
            </a:prstGeom>
          </p:spPr>
        </p:pic>
        <p:pic>
          <p:nvPicPr>
            <p:cNvPr id="5" name="Picture 4"/>
            <p:cNvPicPr>
              <a:picLocks noChangeAspect="1"/>
            </p:cNvPicPr>
            <p:nvPr/>
          </p:nvPicPr>
          <p:blipFill>
            <a:blip r:embed="rId3"/>
            <a:stretch>
              <a:fillRect/>
            </a:stretch>
          </p:blipFill>
          <p:spPr>
            <a:xfrm>
              <a:off x="2161349" y="4778519"/>
              <a:ext cx="780290" cy="780290"/>
            </a:xfrm>
            <a:prstGeom prst="rect">
              <a:avLst/>
            </a:prstGeom>
          </p:spPr>
        </p:pic>
        <p:pic>
          <p:nvPicPr>
            <p:cNvPr id="7" name="Picture 6"/>
            <p:cNvPicPr>
              <a:picLocks noChangeAspect="1"/>
            </p:cNvPicPr>
            <p:nvPr/>
          </p:nvPicPr>
          <p:blipFill>
            <a:blip r:embed="rId4"/>
            <a:stretch>
              <a:fillRect/>
            </a:stretch>
          </p:blipFill>
          <p:spPr>
            <a:xfrm>
              <a:off x="3133661" y="4778519"/>
              <a:ext cx="780290" cy="780290"/>
            </a:xfrm>
            <a:prstGeom prst="rect">
              <a:avLst/>
            </a:prstGeom>
          </p:spPr>
        </p:pic>
        <p:pic>
          <p:nvPicPr>
            <p:cNvPr id="8" name="Picture 7"/>
            <p:cNvPicPr>
              <a:picLocks noChangeAspect="1"/>
            </p:cNvPicPr>
            <p:nvPr/>
          </p:nvPicPr>
          <p:blipFill>
            <a:blip r:embed="rId5"/>
            <a:stretch>
              <a:fillRect/>
            </a:stretch>
          </p:blipFill>
          <p:spPr>
            <a:xfrm>
              <a:off x="4105973" y="4778519"/>
              <a:ext cx="780290" cy="780290"/>
            </a:xfrm>
            <a:prstGeom prst="rect">
              <a:avLst/>
            </a:prstGeom>
          </p:spPr>
        </p:pic>
        <p:pic>
          <p:nvPicPr>
            <p:cNvPr id="9" name="Picture 8"/>
            <p:cNvPicPr>
              <a:picLocks noChangeAspect="1"/>
            </p:cNvPicPr>
            <p:nvPr/>
          </p:nvPicPr>
          <p:blipFill>
            <a:blip r:embed="rId6"/>
            <a:stretch>
              <a:fillRect/>
            </a:stretch>
          </p:blipFill>
          <p:spPr>
            <a:xfrm>
              <a:off x="5078285" y="4778519"/>
              <a:ext cx="780290" cy="780290"/>
            </a:xfrm>
            <a:prstGeom prst="rect">
              <a:avLst/>
            </a:prstGeom>
          </p:spPr>
        </p:pic>
        <p:pic>
          <p:nvPicPr>
            <p:cNvPr id="10" name="Picture 9"/>
            <p:cNvPicPr>
              <a:picLocks noChangeAspect="1"/>
            </p:cNvPicPr>
            <p:nvPr/>
          </p:nvPicPr>
          <p:blipFill>
            <a:blip r:embed="rId7"/>
            <a:stretch>
              <a:fillRect/>
            </a:stretch>
          </p:blipFill>
          <p:spPr>
            <a:xfrm>
              <a:off x="6050597" y="4784112"/>
              <a:ext cx="780290" cy="780290"/>
            </a:xfrm>
            <a:prstGeom prst="rect">
              <a:avLst/>
            </a:prstGeom>
          </p:spPr>
        </p:pic>
        <p:pic>
          <p:nvPicPr>
            <p:cNvPr id="11" name="Picture 10"/>
            <p:cNvPicPr>
              <a:picLocks noChangeAspect="1"/>
            </p:cNvPicPr>
            <p:nvPr/>
          </p:nvPicPr>
          <p:blipFill>
            <a:blip r:embed="rId8"/>
            <a:stretch>
              <a:fillRect/>
            </a:stretch>
          </p:blipFill>
          <p:spPr>
            <a:xfrm>
              <a:off x="7022909" y="4778519"/>
              <a:ext cx="780290" cy="780290"/>
            </a:xfrm>
            <a:prstGeom prst="rect">
              <a:avLst/>
            </a:prstGeom>
          </p:spPr>
        </p:pic>
      </p:grpSp>
    </p:spTree>
    <p:extLst>
      <p:ext uri="{BB962C8B-B14F-4D97-AF65-F5344CB8AC3E}">
        <p14:creationId xmlns:p14="http://schemas.microsoft.com/office/powerpoint/2010/main" val="3153132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CryptBit Demo Application Overview	</a:t>
            </a:r>
            <a:endParaRPr lang="en-US" dirty="0"/>
          </a:p>
        </p:txBody>
      </p:sp>
      <p:sp>
        <p:nvSpPr>
          <p:cNvPr id="3" name="Text Placeholder 2"/>
          <p:cNvSpPr>
            <a:spLocks noGrp="1"/>
          </p:cNvSpPr>
          <p:nvPr>
            <p:ph type="body" sz="quarter" idx="10"/>
          </p:nvPr>
        </p:nvSpPr>
        <p:spPr/>
        <p:txBody>
          <a:bodyPr/>
          <a:lstStyle/>
          <a:p>
            <a:r>
              <a:rPr lang="en-US" dirty="0"/>
              <a:t>Standard 3-tier architecture with external state</a:t>
            </a:r>
          </a:p>
          <a:p>
            <a:pPr lvl="2"/>
            <a:r>
              <a:rPr lang="en-US" dirty="0"/>
              <a:t>Web Role -  ASP.NET MVC and </a:t>
            </a:r>
            <a:r>
              <a:rPr lang="en-US" dirty="0" err="1"/>
              <a:t>WebAPI</a:t>
            </a:r>
            <a:endParaRPr lang="en-US" dirty="0"/>
          </a:p>
          <a:p>
            <a:pPr lvl="2"/>
            <a:r>
              <a:rPr lang="en-US" dirty="0"/>
              <a:t>Worker Role – Background processing</a:t>
            </a:r>
          </a:p>
          <a:p>
            <a:pPr lvl="2"/>
            <a:r>
              <a:rPr lang="en-US" dirty="0"/>
              <a:t>Storage – Blobs, Tables, Queues </a:t>
            </a:r>
          </a:p>
          <a:p>
            <a:pPr lvl="2"/>
            <a:r>
              <a:rPr lang="en-US" dirty="0"/>
              <a:t>Azure Key Vault – Encryption key management (client side encryption libraries)</a:t>
            </a:r>
          </a:p>
          <a:p>
            <a:pPr lvl="2"/>
            <a:r>
              <a:rPr lang="en-US" dirty="0"/>
              <a:t>AAD – Authentication to Key Vault via ADAL</a:t>
            </a:r>
          </a:p>
          <a:p>
            <a:pPr lvl="2"/>
            <a:endParaRPr lang="en-US" dirty="0"/>
          </a:p>
          <a:p>
            <a:pPr lvl="2"/>
            <a:r>
              <a:rPr lang="en-US" dirty="0"/>
              <a:t>Cloud Services - </a:t>
            </a:r>
            <a:r>
              <a:rPr lang="en-US" dirty="0">
                <a:hlinkClick r:id="rId2"/>
              </a:rPr>
              <a:t>https://github.com/jvallery/CryptBitCS</a:t>
            </a:r>
            <a:endParaRPr lang="en-US" dirty="0"/>
          </a:p>
          <a:p>
            <a:pPr lvl="2"/>
            <a:r>
              <a:rPr lang="en-US" dirty="0"/>
              <a:t>Service Fabric - </a:t>
            </a:r>
            <a:r>
              <a:rPr lang="en-US" dirty="0">
                <a:hlinkClick r:id="rId3"/>
              </a:rPr>
              <a:t>https://github.com/jvallery/CryptBitSF</a:t>
            </a:r>
            <a:endParaRPr lang="en-US" dirty="0"/>
          </a:p>
          <a:p>
            <a:pPr lvl="2"/>
            <a:endParaRPr lang="en-US" dirty="0"/>
          </a:p>
          <a:p>
            <a:endParaRPr lang="en-US" dirty="0"/>
          </a:p>
        </p:txBody>
      </p:sp>
      <p:grpSp>
        <p:nvGrpSpPr>
          <p:cNvPr id="12" name="Group 11"/>
          <p:cNvGrpSpPr/>
          <p:nvPr/>
        </p:nvGrpSpPr>
        <p:grpSpPr>
          <a:xfrm>
            <a:off x="2853930" y="5609257"/>
            <a:ext cx="6484141" cy="770434"/>
            <a:chOff x="1189037" y="4778519"/>
            <a:chExt cx="6614162" cy="785883"/>
          </a:xfrm>
        </p:grpSpPr>
        <p:pic>
          <p:nvPicPr>
            <p:cNvPr id="4" name="Picture 3"/>
            <p:cNvPicPr>
              <a:picLocks noChangeAspect="1"/>
            </p:cNvPicPr>
            <p:nvPr/>
          </p:nvPicPr>
          <p:blipFill>
            <a:blip r:embed="rId4"/>
            <a:stretch>
              <a:fillRect/>
            </a:stretch>
          </p:blipFill>
          <p:spPr>
            <a:xfrm>
              <a:off x="1189037" y="4778519"/>
              <a:ext cx="780290" cy="780290"/>
            </a:xfrm>
            <a:prstGeom prst="rect">
              <a:avLst/>
            </a:prstGeom>
          </p:spPr>
        </p:pic>
        <p:pic>
          <p:nvPicPr>
            <p:cNvPr id="5" name="Picture 4"/>
            <p:cNvPicPr>
              <a:picLocks noChangeAspect="1"/>
            </p:cNvPicPr>
            <p:nvPr/>
          </p:nvPicPr>
          <p:blipFill>
            <a:blip r:embed="rId5"/>
            <a:stretch>
              <a:fillRect/>
            </a:stretch>
          </p:blipFill>
          <p:spPr>
            <a:xfrm>
              <a:off x="2161349" y="4778519"/>
              <a:ext cx="780290" cy="780290"/>
            </a:xfrm>
            <a:prstGeom prst="rect">
              <a:avLst/>
            </a:prstGeom>
          </p:spPr>
        </p:pic>
        <p:pic>
          <p:nvPicPr>
            <p:cNvPr id="7" name="Picture 6"/>
            <p:cNvPicPr>
              <a:picLocks noChangeAspect="1"/>
            </p:cNvPicPr>
            <p:nvPr/>
          </p:nvPicPr>
          <p:blipFill>
            <a:blip r:embed="rId6"/>
            <a:stretch>
              <a:fillRect/>
            </a:stretch>
          </p:blipFill>
          <p:spPr>
            <a:xfrm>
              <a:off x="3133661" y="4778519"/>
              <a:ext cx="780290" cy="780290"/>
            </a:xfrm>
            <a:prstGeom prst="rect">
              <a:avLst/>
            </a:prstGeom>
          </p:spPr>
        </p:pic>
        <p:pic>
          <p:nvPicPr>
            <p:cNvPr id="8" name="Picture 7"/>
            <p:cNvPicPr>
              <a:picLocks noChangeAspect="1"/>
            </p:cNvPicPr>
            <p:nvPr/>
          </p:nvPicPr>
          <p:blipFill>
            <a:blip r:embed="rId7"/>
            <a:stretch>
              <a:fillRect/>
            </a:stretch>
          </p:blipFill>
          <p:spPr>
            <a:xfrm>
              <a:off x="4105973" y="4778519"/>
              <a:ext cx="780290" cy="780290"/>
            </a:xfrm>
            <a:prstGeom prst="rect">
              <a:avLst/>
            </a:prstGeom>
          </p:spPr>
        </p:pic>
        <p:pic>
          <p:nvPicPr>
            <p:cNvPr id="9" name="Picture 8"/>
            <p:cNvPicPr>
              <a:picLocks noChangeAspect="1"/>
            </p:cNvPicPr>
            <p:nvPr/>
          </p:nvPicPr>
          <p:blipFill>
            <a:blip r:embed="rId8"/>
            <a:stretch>
              <a:fillRect/>
            </a:stretch>
          </p:blipFill>
          <p:spPr>
            <a:xfrm>
              <a:off x="5078285" y="4778519"/>
              <a:ext cx="780290" cy="780290"/>
            </a:xfrm>
            <a:prstGeom prst="rect">
              <a:avLst/>
            </a:prstGeom>
          </p:spPr>
        </p:pic>
        <p:pic>
          <p:nvPicPr>
            <p:cNvPr id="10" name="Picture 9"/>
            <p:cNvPicPr>
              <a:picLocks noChangeAspect="1"/>
            </p:cNvPicPr>
            <p:nvPr/>
          </p:nvPicPr>
          <p:blipFill>
            <a:blip r:embed="rId9"/>
            <a:stretch>
              <a:fillRect/>
            </a:stretch>
          </p:blipFill>
          <p:spPr>
            <a:xfrm>
              <a:off x="6050597" y="4784112"/>
              <a:ext cx="780290" cy="780290"/>
            </a:xfrm>
            <a:prstGeom prst="rect">
              <a:avLst/>
            </a:prstGeom>
          </p:spPr>
        </p:pic>
        <p:pic>
          <p:nvPicPr>
            <p:cNvPr id="11" name="Picture 10"/>
            <p:cNvPicPr>
              <a:picLocks noChangeAspect="1"/>
            </p:cNvPicPr>
            <p:nvPr/>
          </p:nvPicPr>
          <p:blipFill>
            <a:blip r:embed="rId10"/>
            <a:stretch>
              <a:fillRect/>
            </a:stretch>
          </p:blipFill>
          <p:spPr>
            <a:xfrm>
              <a:off x="7022909" y="4778519"/>
              <a:ext cx="780290" cy="780290"/>
            </a:xfrm>
            <a:prstGeom prst="rect">
              <a:avLst/>
            </a:prstGeom>
          </p:spPr>
        </p:pic>
      </p:grpSp>
      <p:sp>
        <p:nvSpPr>
          <p:cNvPr id="14" name="Rectangle: Rounded Corners 13"/>
          <p:cNvSpPr/>
          <p:nvPr/>
        </p:nvSpPr>
        <p:spPr bwMode="auto">
          <a:xfrm>
            <a:off x="9986481" y="3503488"/>
            <a:ext cx="2106202" cy="1767155"/>
          </a:xfrm>
          <a:prstGeom prst="round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Update links</a:t>
            </a:r>
          </a:p>
        </p:txBody>
      </p:sp>
    </p:spTree>
    <p:extLst>
      <p:ext uri="{BB962C8B-B14F-4D97-AF65-F5344CB8AC3E}">
        <p14:creationId xmlns:p14="http://schemas.microsoft.com/office/powerpoint/2010/main" val="171930788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28600"/>
            <a:ext cx="12192000" cy="747713"/>
          </a:xfrm>
        </p:spPr>
        <p:txBody>
          <a:bodyPr>
            <a:normAutofit fontScale="90000"/>
          </a:bodyPr>
          <a:lstStyle/>
          <a:p>
            <a:pPr algn="ctr"/>
            <a:r>
              <a:rPr lang="en-US" dirty="0">
                <a:solidFill>
                  <a:schemeClr val="tx1"/>
                </a:solidFill>
              </a:rPr>
              <a:t>http://aka.ms/FundAzure2e</a:t>
            </a:r>
          </a:p>
        </p:txBody>
      </p:sp>
      <p:pic>
        <p:nvPicPr>
          <p:cNvPr id="1026" name="Picture 2" descr="https://msdnshared.blob.core.windows.net/media/2016/08/9781509302963p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3419" y="921604"/>
            <a:ext cx="4825162" cy="5881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6631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2009776" y="1276350"/>
            <a:ext cx="7696200" cy="161048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accent2"/>
                </a:solidFill>
                <a:ea typeface="Segoe UI" pitchFamily="34" charset="0"/>
                <a:cs typeface="Segoe UI" pitchFamily="34" charset="0"/>
              </a:rPr>
              <a:t>Cloud Service Application</a:t>
            </a:r>
          </a:p>
        </p:txBody>
      </p:sp>
      <p:sp>
        <p:nvSpPr>
          <p:cNvPr id="2" name="Title 1"/>
          <p:cNvSpPr>
            <a:spLocks noGrp="1"/>
          </p:cNvSpPr>
          <p:nvPr>
            <p:ph type="title"/>
          </p:nvPr>
        </p:nvSpPr>
        <p:spPr/>
        <p:txBody>
          <a:bodyPr/>
          <a:lstStyle/>
          <a:p>
            <a:r>
              <a:rPr lang="en-US" dirty="0" err="1"/>
              <a:t>CryptBit</a:t>
            </a:r>
            <a:r>
              <a:rPr lang="en-US" dirty="0"/>
              <a:t> Cloud Service Architecture</a:t>
            </a:r>
          </a:p>
        </p:txBody>
      </p:sp>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8914" y="2084487"/>
            <a:ext cx="780290" cy="780290"/>
          </a:xfrm>
          <a:prstGeom prst="rect">
            <a:avLst/>
          </a:prstGeom>
        </p:spPr>
      </p:pic>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5197" y="2142316"/>
            <a:ext cx="780290" cy="780290"/>
          </a:xfrm>
          <a:prstGeom prst="rect">
            <a:avLst/>
          </a:prstGeom>
        </p:spPr>
      </p:pic>
      <p:sp>
        <p:nvSpPr>
          <p:cNvPr id="3" name="TextBox 2"/>
          <p:cNvSpPr txBox="1"/>
          <p:nvPr/>
        </p:nvSpPr>
        <p:spPr>
          <a:xfrm>
            <a:off x="2105025" y="1734711"/>
            <a:ext cx="2901628"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accent1"/>
                </a:solidFill>
              </a:rPr>
              <a:t>CryptBitWeb (</a:t>
            </a:r>
            <a:r>
              <a:rPr lang="en-US" i="1" dirty="0">
                <a:solidFill>
                  <a:schemeClr val="accent1"/>
                </a:solidFill>
              </a:rPr>
              <a:t>Web Role)</a:t>
            </a:r>
          </a:p>
        </p:txBody>
      </p:sp>
      <p:sp>
        <p:nvSpPr>
          <p:cNvPr id="30" name="TextBox 29"/>
          <p:cNvSpPr txBox="1"/>
          <p:nvPr/>
        </p:nvSpPr>
        <p:spPr>
          <a:xfrm>
            <a:off x="6303273" y="1792540"/>
            <a:ext cx="3536052"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accent1"/>
                </a:solidFill>
              </a:rPr>
              <a:t>CryptBitService (</a:t>
            </a:r>
            <a:r>
              <a:rPr lang="en-US" i="1" dirty="0">
                <a:solidFill>
                  <a:schemeClr val="accent1"/>
                </a:solidFill>
              </a:rPr>
              <a:t>Worker Role)</a:t>
            </a:r>
          </a:p>
        </p:txBody>
      </p:sp>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8021" y="4926563"/>
            <a:ext cx="780290" cy="780290"/>
          </a:xfrm>
          <a:prstGeom prst="rect">
            <a:avLst/>
          </a:prstGeom>
        </p:spPr>
      </p:pic>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71231" y="3906699"/>
            <a:ext cx="780290" cy="780290"/>
          </a:xfrm>
          <a:prstGeom prst="rect">
            <a:avLst/>
          </a:prstGeom>
        </p:spPr>
      </p:pic>
      <p:pic>
        <p:nvPicPr>
          <p:cNvPr id="35" name="Picture 3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68021" y="5946427"/>
            <a:ext cx="780290" cy="780290"/>
          </a:xfrm>
          <a:prstGeom prst="rect">
            <a:avLst/>
          </a:prstGeom>
        </p:spPr>
      </p:pic>
      <p:pic>
        <p:nvPicPr>
          <p:cNvPr id="36" name="Picture 3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39218" y="3036758"/>
            <a:ext cx="630617" cy="630617"/>
          </a:xfrm>
          <a:prstGeom prst="rect">
            <a:avLst/>
          </a:prstGeom>
        </p:spPr>
      </p:pic>
      <p:cxnSp>
        <p:nvCxnSpPr>
          <p:cNvPr id="13" name="Connector: Elbow 12"/>
          <p:cNvCxnSpPr>
            <a:cxnSpLocks/>
            <a:stCxn id="27" idx="3"/>
            <a:endCxn id="34" idx="1"/>
          </p:cNvCxnSpPr>
          <p:nvPr/>
        </p:nvCxnSpPr>
        <p:spPr>
          <a:xfrm>
            <a:off x="3819204" y="2474632"/>
            <a:ext cx="1552027" cy="1822212"/>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p:cNvCxnSpPr>
            <a:stCxn id="28" idx="1"/>
            <a:endCxn id="34" idx="3"/>
          </p:cNvCxnSpPr>
          <p:nvPr/>
        </p:nvCxnSpPr>
        <p:spPr>
          <a:xfrm rot="10800000" flipV="1">
            <a:off x="6151521" y="2532460"/>
            <a:ext cx="1303676" cy="1764383"/>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p:cNvCxnSpPr>
            <a:cxnSpLocks/>
            <a:stCxn id="27" idx="2"/>
            <a:endCxn id="33" idx="1"/>
          </p:cNvCxnSpPr>
          <p:nvPr/>
        </p:nvCxnSpPr>
        <p:spPr>
          <a:xfrm rot="16200000" flipH="1">
            <a:off x="3172575" y="3121261"/>
            <a:ext cx="2451931" cy="193896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p:cNvCxnSpPr>
            <a:stCxn id="28" idx="2"/>
            <a:endCxn id="33" idx="3"/>
          </p:cNvCxnSpPr>
          <p:nvPr/>
        </p:nvCxnSpPr>
        <p:spPr>
          <a:xfrm rot="5400000">
            <a:off x="5799776" y="3271142"/>
            <a:ext cx="2394102" cy="169703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p:cNvCxnSpPr>
            <a:cxnSpLocks/>
            <a:stCxn id="27" idx="1"/>
            <a:endCxn id="35" idx="1"/>
          </p:cNvCxnSpPr>
          <p:nvPr/>
        </p:nvCxnSpPr>
        <p:spPr>
          <a:xfrm rot="10800000" flipH="1" flipV="1">
            <a:off x="3038913" y="2474632"/>
            <a:ext cx="2329107" cy="3861940"/>
          </a:xfrm>
          <a:prstGeom prst="bentConnector3">
            <a:avLst>
              <a:gd name="adj1" fmla="val -9815"/>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p:cNvCxnSpPr>
            <a:stCxn id="28" idx="3"/>
            <a:endCxn id="35" idx="3"/>
          </p:cNvCxnSpPr>
          <p:nvPr/>
        </p:nvCxnSpPr>
        <p:spPr>
          <a:xfrm flipH="1">
            <a:off x="6148311" y="2532461"/>
            <a:ext cx="2087176" cy="3804111"/>
          </a:xfrm>
          <a:prstGeom prst="bentConnector3">
            <a:avLst>
              <a:gd name="adj1" fmla="val -1095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p:cNvCxnSpPr>
            <a:endCxn id="36" idx="0"/>
          </p:cNvCxnSpPr>
          <p:nvPr/>
        </p:nvCxnSpPr>
        <p:spPr>
          <a:xfrm>
            <a:off x="3819204" y="2337305"/>
            <a:ext cx="1935323" cy="699453"/>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p:cNvCxnSpPr>
            <a:endCxn id="36" idx="0"/>
          </p:cNvCxnSpPr>
          <p:nvPr/>
        </p:nvCxnSpPr>
        <p:spPr>
          <a:xfrm rot="10800000" flipV="1">
            <a:off x="5754527" y="2337304"/>
            <a:ext cx="1700670" cy="699453"/>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4089515" y="4964670"/>
            <a:ext cx="139470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Upload</a:t>
            </a:r>
          </a:p>
        </p:txBody>
      </p:sp>
      <p:sp>
        <p:nvSpPr>
          <p:cNvPr id="85" name="TextBox 84"/>
          <p:cNvSpPr txBox="1"/>
          <p:nvPr/>
        </p:nvSpPr>
        <p:spPr>
          <a:xfrm rot="16200000">
            <a:off x="3679039" y="3385429"/>
            <a:ext cx="156208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Enqueue</a:t>
            </a:r>
          </a:p>
        </p:txBody>
      </p:sp>
      <p:sp>
        <p:nvSpPr>
          <p:cNvPr id="86" name="TextBox 85"/>
          <p:cNvSpPr txBox="1"/>
          <p:nvPr/>
        </p:nvSpPr>
        <p:spPr>
          <a:xfrm>
            <a:off x="2748181" y="5939133"/>
            <a:ext cx="291057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Key Vault Secret; Status Update</a:t>
            </a:r>
          </a:p>
        </p:txBody>
      </p:sp>
      <p:sp>
        <p:nvSpPr>
          <p:cNvPr id="87" name="TextBox 86"/>
          <p:cNvSpPr txBox="1"/>
          <p:nvPr/>
        </p:nvSpPr>
        <p:spPr>
          <a:xfrm>
            <a:off x="4968761" y="1982239"/>
            <a:ext cx="2232805"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Encryption Key</a:t>
            </a:r>
          </a:p>
        </p:txBody>
      </p:sp>
      <p:sp>
        <p:nvSpPr>
          <p:cNvPr id="88" name="TextBox 87"/>
          <p:cNvSpPr txBox="1"/>
          <p:nvPr/>
        </p:nvSpPr>
        <p:spPr>
          <a:xfrm rot="16200000">
            <a:off x="5907345" y="3368177"/>
            <a:ext cx="156208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Dequeue</a:t>
            </a:r>
          </a:p>
        </p:txBody>
      </p:sp>
      <p:sp>
        <p:nvSpPr>
          <p:cNvPr id="90" name="TextBox 89"/>
          <p:cNvSpPr txBox="1"/>
          <p:nvPr/>
        </p:nvSpPr>
        <p:spPr>
          <a:xfrm rot="16200000">
            <a:off x="6264829" y="3731025"/>
            <a:ext cx="2797394" cy="683264"/>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Download, Compress, Upload, &amp; Delete</a:t>
            </a:r>
          </a:p>
        </p:txBody>
      </p:sp>
      <p:pic>
        <p:nvPicPr>
          <p:cNvPr id="79" name="Picture 7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68560" y="976479"/>
            <a:ext cx="780290" cy="780290"/>
          </a:xfrm>
          <a:prstGeom prst="rect">
            <a:avLst/>
          </a:prstGeom>
        </p:spPr>
      </p:pic>
    </p:spTree>
    <p:extLst>
      <p:ext uri="{BB962C8B-B14F-4D97-AF65-F5344CB8AC3E}">
        <p14:creationId xmlns:p14="http://schemas.microsoft.com/office/powerpoint/2010/main" val="118309359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1186674"/>
            <a:ext cx="7171398" cy="2926955"/>
          </a:xfrm>
        </p:spPr>
        <p:txBody>
          <a:bodyPr/>
          <a:lstStyle/>
          <a:p>
            <a:r>
              <a:rPr lang="en-US" sz="6600" dirty="0"/>
              <a:t>Migrating a Cloud Service to </a:t>
            </a:r>
            <a:br>
              <a:rPr lang="en-US" sz="6600" dirty="0"/>
            </a:br>
            <a:r>
              <a:rPr lang="en-US" sz="6600" dirty="0"/>
              <a:t>Azure Service Fabric</a:t>
            </a:r>
          </a:p>
        </p:txBody>
      </p:sp>
      <p:sp>
        <p:nvSpPr>
          <p:cNvPr id="5" name="Text Placeholder 4"/>
          <p:cNvSpPr>
            <a:spLocks noGrp="1"/>
          </p:cNvSpPr>
          <p:nvPr>
            <p:ph type="body" sz="quarter" idx="12"/>
          </p:nvPr>
        </p:nvSpPr>
        <p:spPr/>
        <p:txBody>
          <a:bodyPr/>
          <a:lstStyle/>
          <a:p>
            <a:r>
              <a:rPr lang="en-US" dirty="0"/>
              <a:t>A comparison walkthrough</a:t>
            </a:r>
          </a:p>
        </p:txBody>
      </p:sp>
    </p:spTree>
    <p:extLst>
      <p:ext uri="{BB962C8B-B14F-4D97-AF65-F5344CB8AC3E}">
        <p14:creationId xmlns:p14="http://schemas.microsoft.com/office/powerpoint/2010/main" val="7979243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285875" y="1276350"/>
            <a:ext cx="8909659" cy="161048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2050"/>
                </a:solidFill>
                <a:effectLst/>
                <a:uLnTx/>
                <a:uFillTx/>
                <a:latin typeface="Segoe UI"/>
                <a:ea typeface="Segoe UI" pitchFamily="34" charset="0"/>
                <a:cs typeface="Segoe UI" pitchFamily="34" charset="0"/>
              </a:rPr>
              <a:t>Service Fabric Application</a:t>
            </a:r>
          </a:p>
        </p:txBody>
      </p:sp>
      <p:sp>
        <p:nvSpPr>
          <p:cNvPr id="2" name="Title 1"/>
          <p:cNvSpPr>
            <a:spLocks noGrp="1"/>
          </p:cNvSpPr>
          <p:nvPr>
            <p:ph type="title"/>
          </p:nvPr>
        </p:nvSpPr>
        <p:spPr/>
        <p:txBody>
          <a:bodyPr/>
          <a:lstStyle/>
          <a:p>
            <a:r>
              <a:rPr lang="en-US" dirty="0" err="1"/>
              <a:t>CryptBit</a:t>
            </a:r>
            <a:r>
              <a:rPr lang="en-US" dirty="0"/>
              <a:t> Service Fabric Architecture</a:t>
            </a:r>
          </a:p>
        </p:txBody>
      </p:sp>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5197" y="2142316"/>
            <a:ext cx="780290" cy="780290"/>
          </a:xfrm>
          <a:prstGeom prst="rect">
            <a:avLst/>
          </a:prstGeom>
        </p:spPr>
      </p:pic>
      <p:sp>
        <p:nvSpPr>
          <p:cNvPr id="3" name="TextBox 2"/>
          <p:cNvSpPr txBox="1"/>
          <p:nvPr/>
        </p:nvSpPr>
        <p:spPr>
          <a:xfrm>
            <a:off x="1682396" y="1766703"/>
            <a:ext cx="3493325"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a:ea typeface="+mn-ea"/>
                <a:cs typeface="+mn-cs"/>
              </a:rPr>
              <a:t>CryptBitWeb (</a:t>
            </a:r>
            <a:r>
              <a:rPr kumimoji="0" lang="en-US" sz="1800" b="0" i="1" u="none" strike="noStrike" kern="1200" cap="none" spc="0" normalizeH="0" baseline="0" noProof="0" dirty="0">
                <a:ln>
                  <a:noFill/>
                </a:ln>
                <a:solidFill>
                  <a:srgbClr val="0078D7"/>
                </a:solidFill>
                <a:effectLst/>
                <a:uLnTx/>
                <a:uFillTx/>
                <a:latin typeface="Segoe UI"/>
                <a:ea typeface="+mn-ea"/>
                <a:cs typeface="+mn-cs"/>
              </a:rPr>
              <a:t>Stateless Service)</a:t>
            </a:r>
          </a:p>
        </p:txBody>
      </p:sp>
      <p:sp>
        <p:nvSpPr>
          <p:cNvPr id="30" name="TextBox 29"/>
          <p:cNvSpPr txBox="1"/>
          <p:nvPr/>
        </p:nvSpPr>
        <p:spPr>
          <a:xfrm>
            <a:off x="5899210" y="1764063"/>
            <a:ext cx="3892263"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a:ea typeface="+mn-ea"/>
                <a:cs typeface="+mn-cs"/>
              </a:rPr>
              <a:t>CryptBitService (</a:t>
            </a:r>
            <a:r>
              <a:rPr kumimoji="0" lang="en-US" sz="1800" b="0" i="1" u="none" strike="noStrike" kern="1200" cap="none" spc="0" normalizeH="0" baseline="0" noProof="0" dirty="0">
                <a:ln>
                  <a:noFill/>
                </a:ln>
                <a:solidFill>
                  <a:srgbClr val="0078D7"/>
                </a:solidFill>
                <a:effectLst/>
                <a:uLnTx/>
                <a:uFillTx/>
                <a:latin typeface="Segoe UI"/>
                <a:ea typeface="+mn-ea"/>
                <a:cs typeface="+mn-cs"/>
              </a:rPr>
              <a:t>Stateless Service)</a:t>
            </a:r>
          </a:p>
        </p:txBody>
      </p:sp>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8021" y="4926563"/>
            <a:ext cx="780290" cy="780290"/>
          </a:xfrm>
          <a:prstGeom prst="rect">
            <a:avLst/>
          </a:prstGeom>
        </p:spPr>
      </p:pic>
      <p:pic>
        <p:nvPicPr>
          <p:cNvPr id="34" name="Picture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1231" y="3906699"/>
            <a:ext cx="780290" cy="780290"/>
          </a:xfrm>
          <a:prstGeom prst="rect">
            <a:avLst/>
          </a:prstGeom>
        </p:spPr>
      </p:pic>
      <p:pic>
        <p:nvPicPr>
          <p:cNvPr id="35" name="Picture 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8021" y="5946427"/>
            <a:ext cx="780290" cy="780290"/>
          </a:xfrm>
          <a:prstGeom prst="rect">
            <a:avLst/>
          </a:prstGeom>
        </p:spPr>
      </p:pic>
      <p:pic>
        <p:nvPicPr>
          <p:cNvPr id="36" name="Picture 3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9218" y="3036758"/>
            <a:ext cx="630617" cy="630617"/>
          </a:xfrm>
          <a:prstGeom prst="rect">
            <a:avLst/>
          </a:prstGeom>
        </p:spPr>
      </p:pic>
      <p:cxnSp>
        <p:nvCxnSpPr>
          <p:cNvPr id="13" name="Connector: Elbow 12"/>
          <p:cNvCxnSpPr>
            <a:cxnSpLocks/>
            <a:stCxn id="29" idx="3"/>
            <a:endCxn id="34" idx="1"/>
          </p:cNvCxnSpPr>
          <p:nvPr/>
        </p:nvCxnSpPr>
        <p:spPr>
          <a:xfrm>
            <a:off x="3794480" y="2532461"/>
            <a:ext cx="1576751" cy="1764383"/>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p:cNvCxnSpPr>
            <a:stCxn id="28" idx="1"/>
            <a:endCxn id="34" idx="3"/>
          </p:cNvCxnSpPr>
          <p:nvPr/>
        </p:nvCxnSpPr>
        <p:spPr>
          <a:xfrm rot="10800000" flipV="1">
            <a:off x="6151521" y="2532460"/>
            <a:ext cx="1303676" cy="1764383"/>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p:cNvCxnSpPr>
            <a:cxnSpLocks/>
            <a:stCxn id="29" idx="2"/>
            <a:endCxn id="33" idx="1"/>
          </p:cNvCxnSpPr>
          <p:nvPr/>
        </p:nvCxnSpPr>
        <p:spPr>
          <a:xfrm rot="16200000" flipH="1">
            <a:off x="3189127" y="3137814"/>
            <a:ext cx="2394102" cy="196368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p:cNvCxnSpPr>
            <a:stCxn id="28" idx="2"/>
            <a:endCxn id="33" idx="3"/>
          </p:cNvCxnSpPr>
          <p:nvPr/>
        </p:nvCxnSpPr>
        <p:spPr>
          <a:xfrm rot="5400000">
            <a:off x="5799776" y="3271142"/>
            <a:ext cx="2394102" cy="169703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p:cNvCxnSpPr>
            <a:cxnSpLocks/>
            <a:stCxn id="29" idx="1"/>
            <a:endCxn id="35" idx="1"/>
          </p:cNvCxnSpPr>
          <p:nvPr/>
        </p:nvCxnSpPr>
        <p:spPr>
          <a:xfrm rot="10800000" flipH="1" flipV="1">
            <a:off x="3014189" y="2532460"/>
            <a:ext cx="2353831" cy="3804111"/>
          </a:xfrm>
          <a:prstGeom prst="bentConnector3">
            <a:avLst>
              <a:gd name="adj1" fmla="val -971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p:cNvCxnSpPr>
            <a:stCxn id="28" idx="3"/>
            <a:endCxn id="35" idx="3"/>
          </p:cNvCxnSpPr>
          <p:nvPr/>
        </p:nvCxnSpPr>
        <p:spPr>
          <a:xfrm flipH="1">
            <a:off x="6148311" y="2532461"/>
            <a:ext cx="2087176" cy="3804111"/>
          </a:xfrm>
          <a:prstGeom prst="bentConnector3">
            <a:avLst>
              <a:gd name="adj1" fmla="val -1095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p:cNvCxnSpPr>
            <a:cxnSpLocks/>
            <a:endCxn id="36" idx="0"/>
          </p:cNvCxnSpPr>
          <p:nvPr/>
        </p:nvCxnSpPr>
        <p:spPr>
          <a:xfrm>
            <a:off x="3794479" y="2330330"/>
            <a:ext cx="1960048" cy="706428"/>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p:cNvCxnSpPr>
            <a:endCxn id="36" idx="0"/>
          </p:cNvCxnSpPr>
          <p:nvPr/>
        </p:nvCxnSpPr>
        <p:spPr>
          <a:xfrm rot="10800000" flipV="1">
            <a:off x="5754527" y="2337304"/>
            <a:ext cx="1700670" cy="699453"/>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4089515" y="4964670"/>
            <a:ext cx="1394700"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Upload</a:t>
            </a:r>
          </a:p>
        </p:txBody>
      </p:sp>
      <p:sp>
        <p:nvSpPr>
          <p:cNvPr id="85" name="TextBox 84"/>
          <p:cNvSpPr txBox="1"/>
          <p:nvPr/>
        </p:nvSpPr>
        <p:spPr>
          <a:xfrm rot="16200000">
            <a:off x="3679039" y="3385429"/>
            <a:ext cx="1562080"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Enqueue</a:t>
            </a:r>
          </a:p>
        </p:txBody>
      </p:sp>
      <p:sp>
        <p:nvSpPr>
          <p:cNvPr id="86" name="TextBox 85"/>
          <p:cNvSpPr txBox="1"/>
          <p:nvPr/>
        </p:nvSpPr>
        <p:spPr>
          <a:xfrm>
            <a:off x="2748181" y="5939133"/>
            <a:ext cx="2910570"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Key Vault Secret; Status Update</a:t>
            </a:r>
          </a:p>
        </p:txBody>
      </p:sp>
      <p:sp>
        <p:nvSpPr>
          <p:cNvPr id="87" name="TextBox 86"/>
          <p:cNvSpPr txBox="1"/>
          <p:nvPr/>
        </p:nvSpPr>
        <p:spPr>
          <a:xfrm>
            <a:off x="4833198" y="1972835"/>
            <a:ext cx="2232805"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Encryption Key</a:t>
            </a:r>
          </a:p>
        </p:txBody>
      </p:sp>
      <p:sp>
        <p:nvSpPr>
          <p:cNvPr id="88" name="TextBox 87"/>
          <p:cNvSpPr txBox="1"/>
          <p:nvPr/>
        </p:nvSpPr>
        <p:spPr>
          <a:xfrm rot="16200000">
            <a:off x="5907345" y="3368177"/>
            <a:ext cx="1562080"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Dequeue</a:t>
            </a:r>
          </a:p>
        </p:txBody>
      </p:sp>
      <p:sp>
        <p:nvSpPr>
          <p:cNvPr id="90" name="TextBox 89"/>
          <p:cNvSpPr txBox="1"/>
          <p:nvPr/>
        </p:nvSpPr>
        <p:spPr>
          <a:xfrm rot="16200000">
            <a:off x="6264829" y="3731025"/>
            <a:ext cx="2797394" cy="6832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Download, Compress, Upload, &amp; Delete</a:t>
            </a:r>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68958" y="911648"/>
            <a:ext cx="780290" cy="780290"/>
          </a:xfrm>
          <a:prstGeom prst="rect">
            <a:avLst/>
          </a:prstGeom>
        </p:spPr>
      </p:pic>
      <p:pic>
        <p:nvPicPr>
          <p:cNvPr id="29" name="Pictur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4190" y="2142316"/>
            <a:ext cx="780290" cy="780290"/>
          </a:xfrm>
          <a:prstGeom prst="rect">
            <a:avLst/>
          </a:prstGeom>
        </p:spPr>
      </p:pic>
    </p:spTree>
    <p:extLst>
      <p:ext uri="{BB962C8B-B14F-4D97-AF65-F5344CB8AC3E}">
        <p14:creationId xmlns:p14="http://schemas.microsoft.com/office/powerpoint/2010/main" val="307767558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We Do?</a:t>
            </a:r>
          </a:p>
        </p:txBody>
      </p:sp>
      <p:sp>
        <p:nvSpPr>
          <p:cNvPr id="3" name="Text Placeholder 2"/>
          <p:cNvSpPr>
            <a:spLocks noGrp="1"/>
          </p:cNvSpPr>
          <p:nvPr>
            <p:ph type="body" sz="quarter" idx="10"/>
          </p:nvPr>
        </p:nvSpPr>
        <p:spPr>
          <a:xfrm>
            <a:off x="269239" y="1189177"/>
            <a:ext cx="11653523" cy="3219599"/>
          </a:xfrm>
        </p:spPr>
        <p:txBody>
          <a:bodyPr/>
          <a:lstStyle/>
          <a:p>
            <a:r>
              <a:rPr lang="en-US" dirty="0"/>
              <a:t>Worker Role to Stateless Service</a:t>
            </a:r>
          </a:p>
          <a:p>
            <a:pPr lvl="1"/>
            <a:r>
              <a:rPr lang="en-US" sz="2400" dirty="0"/>
              <a:t>Continue to use Azure Storage</a:t>
            </a:r>
          </a:p>
          <a:p>
            <a:pPr lvl="1"/>
            <a:r>
              <a:rPr lang="en-US" sz="2400" dirty="0"/>
              <a:t>Changed where app configuration values stored</a:t>
            </a:r>
          </a:p>
          <a:p>
            <a:pPr lvl="1"/>
            <a:endParaRPr lang="en-US" sz="1000" dirty="0"/>
          </a:p>
          <a:p>
            <a:r>
              <a:rPr lang="en-US" dirty="0"/>
              <a:t>Web Role to Stateless Service</a:t>
            </a:r>
          </a:p>
          <a:p>
            <a:pPr lvl="1"/>
            <a:r>
              <a:rPr lang="en-US" sz="2400" dirty="0"/>
              <a:t>Can’t depend on IIS </a:t>
            </a:r>
            <a:r>
              <a:rPr lang="en-US" sz="2400" dirty="0">
                <a:sym typeface="Wingdings" panose="05000000000000000000" pitchFamily="2" charset="2"/>
              </a:rPr>
              <a:t> OWIN</a:t>
            </a:r>
            <a:endParaRPr lang="en-US" sz="2400" dirty="0"/>
          </a:p>
          <a:p>
            <a:pPr lvl="1"/>
            <a:r>
              <a:rPr lang="en-US" sz="2400" dirty="0"/>
              <a:t>No dependency on </a:t>
            </a:r>
            <a:r>
              <a:rPr lang="en-US" sz="2400" dirty="0" err="1"/>
              <a:t>System.Web</a:t>
            </a:r>
            <a:endParaRPr lang="en-US" sz="2400" dirty="0"/>
          </a:p>
        </p:txBody>
      </p:sp>
      <p:graphicFrame>
        <p:nvGraphicFramePr>
          <p:cNvPr id="5" name="Table 4"/>
          <p:cNvGraphicFramePr>
            <a:graphicFrameLocks noGrp="1"/>
          </p:cNvGraphicFramePr>
          <p:nvPr>
            <p:extLst>
              <p:ext uri="{D42A27DB-BD31-4B8C-83A1-F6EECF244321}">
                <p14:modId xmlns:p14="http://schemas.microsoft.com/office/powerpoint/2010/main" val="3605064596"/>
              </p:ext>
            </p:extLst>
          </p:nvPr>
        </p:nvGraphicFramePr>
        <p:xfrm>
          <a:off x="393066" y="4341612"/>
          <a:ext cx="8922384" cy="2410955"/>
        </p:xfrm>
        <a:graphic>
          <a:graphicData uri="http://schemas.openxmlformats.org/drawingml/2006/table">
            <a:tbl>
              <a:tblPr firstRow="1" bandRow="1"/>
              <a:tblGrid>
                <a:gridCol w="3321684">
                  <a:extLst>
                    <a:ext uri="{9D8B030D-6E8A-4147-A177-3AD203B41FA5}">
                      <a16:colId xmlns:a16="http://schemas.microsoft.com/office/drawing/2014/main" val="1609206980"/>
                    </a:ext>
                  </a:extLst>
                </a:gridCol>
                <a:gridCol w="1962150">
                  <a:extLst>
                    <a:ext uri="{9D8B030D-6E8A-4147-A177-3AD203B41FA5}">
                      <a16:colId xmlns:a16="http://schemas.microsoft.com/office/drawing/2014/main" val="3760612710"/>
                    </a:ext>
                  </a:extLst>
                </a:gridCol>
                <a:gridCol w="3638550">
                  <a:extLst>
                    <a:ext uri="{9D8B030D-6E8A-4147-A177-3AD203B41FA5}">
                      <a16:colId xmlns:a16="http://schemas.microsoft.com/office/drawing/2014/main" val="1543568540"/>
                    </a:ext>
                  </a:extLst>
                </a:gridCol>
              </a:tblGrid>
              <a:tr h="353341">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r>
                        <a:rPr lang="en-US" sz="1400" dirty="0"/>
                        <a:t>Application</a:t>
                      </a:r>
                      <a:r>
                        <a:rPr lang="en-US" sz="1400" baseline="0" dirty="0"/>
                        <a:t> Type</a:t>
                      </a:r>
                      <a:endParaRPr lang="en-US" sz="1400" dirty="0"/>
                    </a:p>
                  </a:txBody>
                  <a:tcPr marL="89642" marR="89642" marT="44821" marB="44821">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8D7"/>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r>
                        <a:rPr lang="en-US" sz="1400" dirty="0"/>
                        <a:t>Easy support</a:t>
                      </a:r>
                      <a:r>
                        <a:rPr lang="en-US" sz="1400" baseline="0" dirty="0"/>
                        <a:t> path</a:t>
                      </a:r>
                      <a:endParaRPr lang="en-US" sz="1400" dirty="0"/>
                    </a:p>
                  </a:txBody>
                  <a:tcPr marL="89642" marR="89642" marT="44821" marB="44821">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8D7"/>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r>
                        <a:rPr lang="en-US" sz="1400" dirty="0"/>
                        <a:t>Long</a:t>
                      </a:r>
                      <a:r>
                        <a:rPr lang="en-US" sz="1400" baseline="0" dirty="0"/>
                        <a:t> term strategy</a:t>
                      </a:r>
                      <a:endParaRPr lang="en-US" sz="1400" dirty="0"/>
                    </a:p>
                  </a:txBody>
                  <a:tcPr marL="89642" marR="89642" marT="44821" marB="44821">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2694789768"/>
                  </a:ext>
                </a:extLst>
              </a:tr>
              <a:tr h="638282">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800" dirty="0"/>
                        <a:t>Web Role (ASP.NET Web Form)</a:t>
                      </a:r>
                    </a:p>
                  </a:txBody>
                  <a:tcPr marL="89642" marR="89642" marT="44821" marB="44821">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78D7">
                        <a:tint val="40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800" dirty="0"/>
                        <a:t>No support</a:t>
                      </a:r>
                    </a:p>
                    <a:p>
                      <a:r>
                        <a:rPr lang="en-US" sz="1800" dirty="0"/>
                        <a:t>Container</a:t>
                      </a:r>
                    </a:p>
                  </a:txBody>
                  <a:tcPr marL="89642" marR="89642" marT="44821" marB="44821">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78D7">
                        <a:tint val="40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800" dirty="0"/>
                        <a:t>Convert to ASP.NET Core 1 MVC</a:t>
                      </a:r>
                    </a:p>
                  </a:txBody>
                  <a:tcPr marL="89642" marR="89642" marT="44821" marB="44821">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78D7">
                        <a:tint val="40000"/>
                      </a:srgbClr>
                    </a:solidFill>
                  </a:tcPr>
                </a:tc>
                <a:extLst>
                  <a:ext uri="{0D108BD9-81ED-4DB2-BD59-A6C34878D82A}">
                    <a16:rowId xmlns:a16="http://schemas.microsoft.com/office/drawing/2014/main" val="3254528706"/>
                  </a:ext>
                </a:extLst>
              </a:tr>
              <a:tr h="638282">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800" dirty="0"/>
                        <a:t>Web Role (ASP.NET MVC)</a:t>
                      </a:r>
                    </a:p>
                  </a:txBody>
                  <a:tcPr marL="89642" marR="89642" marT="44821" marB="4482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7">
                        <a:tint val="20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800" dirty="0"/>
                        <a:t>No support</a:t>
                      </a:r>
                    </a:p>
                    <a:p>
                      <a:r>
                        <a:rPr lang="en-US" sz="1800" dirty="0"/>
                        <a:t>Container</a:t>
                      </a:r>
                    </a:p>
                  </a:txBody>
                  <a:tcPr marL="89642" marR="89642" marT="44821" marB="4482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7">
                        <a:tint val="20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dirty="0"/>
                        <a:t>Convert to ASP.NET Core 1 MVC</a:t>
                      </a:r>
                    </a:p>
                  </a:txBody>
                  <a:tcPr marL="89642" marR="89642" marT="44821" marB="4482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7">
                        <a:tint val="20000"/>
                      </a:srgbClr>
                    </a:solidFill>
                  </a:tcPr>
                </a:tc>
                <a:extLst>
                  <a:ext uri="{0D108BD9-81ED-4DB2-BD59-A6C34878D82A}">
                    <a16:rowId xmlns:a16="http://schemas.microsoft.com/office/drawing/2014/main" val="363647348"/>
                  </a:ext>
                </a:extLst>
              </a:tr>
              <a:tr h="363962">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800" dirty="0"/>
                        <a:t>ASP.NET Web API </a:t>
                      </a:r>
                    </a:p>
                  </a:txBody>
                  <a:tcPr marL="89642" marR="89642" marT="44821" marB="44821">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0078D7">
                        <a:tint val="20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800" dirty="0"/>
                        <a:t>OWIN</a:t>
                      </a:r>
                    </a:p>
                  </a:txBody>
                  <a:tcPr marL="89642" marR="89642" marT="44821" marB="4482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0078D7">
                        <a:tint val="20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800" dirty="0"/>
                        <a:t>Convert to ASP.NET Core</a:t>
                      </a:r>
                      <a:r>
                        <a:rPr lang="en-US" sz="1800" baseline="0" dirty="0"/>
                        <a:t> 1</a:t>
                      </a:r>
                      <a:endParaRPr lang="en-US" sz="1800" dirty="0"/>
                    </a:p>
                  </a:txBody>
                  <a:tcPr marL="89642" marR="89642" marT="44821" marB="44821">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0078D7">
                        <a:tint val="20000"/>
                      </a:srgbClr>
                    </a:solidFill>
                  </a:tcPr>
                </a:tc>
                <a:extLst>
                  <a:ext uri="{0D108BD9-81ED-4DB2-BD59-A6C34878D82A}">
                    <a16:rowId xmlns:a16="http://schemas.microsoft.com/office/drawing/2014/main" val="3348758829"/>
                  </a:ext>
                </a:extLst>
              </a:tr>
              <a:tr h="417088">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800" dirty="0"/>
                        <a:t>ASP.NET Core</a:t>
                      </a:r>
                      <a:r>
                        <a:rPr lang="en-US" sz="1800" baseline="0" dirty="0"/>
                        <a:t> </a:t>
                      </a:r>
                      <a:endParaRPr lang="en-US" sz="1800" dirty="0"/>
                    </a:p>
                  </a:txBody>
                  <a:tcPr marL="89642" marR="89642" marT="44821" marB="4482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7">
                        <a:tint val="40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800" dirty="0"/>
                        <a:t>Yes</a:t>
                      </a:r>
                    </a:p>
                  </a:txBody>
                  <a:tcPr marL="89642" marR="89642" marT="44821" marB="4482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7">
                        <a:tint val="40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800" dirty="0"/>
                        <a:t>N/A</a:t>
                      </a:r>
                    </a:p>
                  </a:txBody>
                  <a:tcPr marL="89642" marR="89642" marT="44821" marB="4482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7">
                        <a:tint val="40000"/>
                      </a:srgbClr>
                    </a:solidFill>
                  </a:tcPr>
                </a:tc>
                <a:extLst>
                  <a:ext uri="{0D108BD9-81ED-4DB2-BD59-A6C34878D82A}">
                    <a16:rowId xmlns:a16="http://schemas.microsoft.com/office/drawing/2014/main" val="868364889"/>
                  </a:ext>
                </a:extLst>
              </a:tr>
            </a:tbl>
          </a:graphicData>
        </a:graphic>
      </p:graphicFrame>
    </p:spTree>
    <p:extLst>
      <p:ext uri="{BB962C8B-B14F-4D97-AF65-F5344CB8AC3E}">
        <p14:creationId xmlns:p14="http://schemas.microsoft.com/office/powerpoint/2010/main" val="335307791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Did We Do?</a:t>
            </a:r>
          </a:p>
        </p:txBody>
      </p:sp>
      <p:sp>
        <p:nvSpPr>
          <p:cNvPr id="5" name="Text Placeholder 4"/>
          <p:cNvSpPr>
            <a:spLocks noGrp="1"/>
          </p:cNvSpPr>
          <p:nvPr>
            <p:ph type="body" sz="quarter" idx="10"/>
          </p:nvPr>
        </p:nvSpPr>
        <p:spPr>
          <a:xfrm>
            <a:off x="269239" y="1189177"/>
            <a:ext cx="11653523" cy="4229106"/>
          </a:xfrm>
        </p:spPr>
        <p:txBody>
          <a:bodyPr/>
          <a:lstStyle/>
          <a:p>
            <a:r>
              <a:rPr lang="en-US" dirty="0"/>
              <a:t>Code </a:t>
            </a:r>
          </a:p>
          <a:p>
            <a:pPr lvl="1"/>
            <a:r>
              <a:rPr lang="en-US" sz="2400" dirty="0"/>
              <a:t>Application configuration values (</a:t>
            </a:r>
            <a:r>
              <a:rPr lang="en-US" sz="2400" dirty="0" err="1">
                <a:latin typeface="Consolas" panose="020B0609020204030204" pitchFamily="49" charset="0"/>
              </a:rPr>
              <a:t>RoleEnvironment</a:t>
            </a:r>
            <a:r>
              <a:rPr lang="en-US" sz="2400" dirty="0"/>
              <a:t> vs. </a:t>
            </a:r>
            <a:r>
              <a:rPr lang="en-US" sz="2400" dirty="0" err="1">
                <a:latin typeface="Consolas" panose="020B0609020204030204" pitchFamily="49" charset="0"/>
              </a:rPr>
              <a:t>CodePackageActivationContext</a:t>
            </a:r>
            <a:r>
              <a:rPr lang="en-US" sz="2400" dirty="0"/>
              <a:t>)</a:t>
            </a:r>
          </a:p>
          <a:p>
            <a:pPr lvl="1"/>
            <a:r>
              <a:rPr lang="en-US" sz="2400" dirty="0"/>
              <a:t>Set up OWIN for ASP.NET Web API</a:t>
            </a:r>
          </a:p>
          <a:p>
            <a:pPr lvl="1"/>
            <a:r>
              <a:rPr lang="en-US" sz="2400" dirty="0"/>
              <a:t>SPA app</a:t>
            </a:r>
          </a:p>
          <a:p>
            <a:pPr lvl="1"/>
            <a:r>
              <a:rPr lang="en-US" sz="2400" dirty="0"/>
              <a:t>Cloud Services </a:t>
            </a:r>
            <a:r>
              <a:rPr lang="en-US" sz="2400" dirty="0">
                <a:sym typeface="Wingdings" panose="05000000000000000000" pitchFamily="2" charset="2"/>
              </a:rPr>
              <a:t> VM; Service Fabric  service</a:t>
            </a:r>
            <a:endParaRPr lang="en-US" sz="2400" dirty="0"/>
          </a:p>
          <a:p>
            <a:pPr lvl="1"/>
            <a:endParaRPr lang="en-US" sz="1400" dirty="0"/>
          </a:p>
          <a:p>
            <a:r>
              <a:rPr lang="en-US" dirty="0"/>
              <a:t>Deployment</a:t>
            </a:r>
          </a:p>
          <a:p>
            <a:pPr lvl="1"/>
            <a:r>
              <a:rPr lang="en-US" sz="2400" dirty="0"/>
              <a:t>Via Visual Studio with PowerShell script</a:t>
            </a:r>
          </a:p>
          <a:p>
            <a:pPr lvl="1"/>
            <a:endParaRPr lang="en-US" sz="1400" dirty="0"/>
          </a:p>
        </p:txBody>
      </p:sp>
    </p:spTree>
    <p:extLst>
      <p:ext uri="{BB962C8B-B14F-4D97-AF65-F5344CB8AC3E}">
        <p14:creationId xmlns:p14="http://schemas.microsoft.com/office/powerpoint/2010/main" val="64836881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Did We Do?</a:t>
            </a:r>
            <a:endParaRPr lang="en-US" dirty="0"/>
          </a:p>
        </p:txBody>
      </p:sp>
      <p:sp>
        <p:nvSpPr>
          <p:cNvPr id="5" name="Text Placeholder 4"/>
          <p:cNvSpPr>
            <a:spLocks noGrp="1"/>
          </p:cNvSpPr>
          <p:nvPr>
            <p:ph type="body" sz="quarter" idx="10"/>
          </p:nvPr>
        </p:nvSpPr>
        <p:spPr>
          <a:xfrm>
            <a:off x="269239" y="1189177"/>
            <a:ext cx="11653523" cy="3422732"/>
          </a:xfrm>
        </p:spPr>
        <p:txBody>
          <a:bodyPr/>
          <a:lstStyle/>
          <a:p>
            <a:r>
              <a:rPr lang="en-US" dirty="0"/>
              <a:t>Secure Cluster</a:t>
            </a:r>
          </a:p>
          <a:p>
            <a:pPr lvl="1"/>
            <a:r>
              <a:rPr lang="en-US" sz="2400" dirty="0"/>
              <a:t>Azure AD for management </a:t>
            </a:r>
            <a:r>
              <a:rPr lang="en-US" sz="2400" dirty="0" err="1"/>
              <a:t>authN</a:t>
            </a:r>
            <a:endParaRPr lang="en-US" sz="2400" dirty="0"/>
          </a:p>
          <a:p>
            <a:pPr lvl="1"/>
            <a:r>
              <a:rPr lang="en-US" sz="2400" dirty="0"/>
              <a:t>Certificates for client </a:t>
            </a:r>
            <a:r>
              <a:rPr lang="en-US" sz="2400" dirty="0" err="1"/>
              <a:t>authN</a:t>
            </a:r>
            <a:endParaRPr lang="en-US" sz="2400" dirty="0"/>
          </a:p>
          <a:p>
            <a:pPr lvl="1"/>
            <a:endParaRPr lang="en-US" sz="2400" dirty="0"/>
          </a:p>
          <a:p>
            <a:r>
              <a:rPr lang="en-US" dirty="0"/>
              <a:t>Hosting</a:t>
            </a:r>
          </a:p>
          <a:p>
            <a:pPr lvl="1"/>
            <a:r>
              <a:rPr lang="en-US" sz="2400" dirty="0"/>
              <a:t>Two node types (3 each for dev / 5 for production)</a:t>
            </a:r>
          </a:p>
          <a:p>
            <a:pPr lvl="1"/>
            <a:r>
              <a:rPr lang="en-US" sz="2400" dirty="0"/>
              <a:t>Placement constraints</a:t>
            </a:r>
          </a:p>
        </p:txBody>
      </p:sp>
    </p:spTree>
    <p:extLst>
      <p:ext uri="{BB962C8B-B14F-4D97-AF65-F5344CB8AC3E}">
        <p14:creationId xmlns:p14="http://schemas.microsoft.com/office/powerpoint/2010/main" val="310400486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We NOT Do?</a:t>
            </a:r>
          </a:p>
        </p:txBody>
      </p:sp>
      <p:sp>
        <p:nvSpPr>
          <p:cNvPr id="3" name="Text Placeholder 2"/>
          <p:cNvSpPr>
            <a:spLocks noGrp="1"/>
          </p:cNvSpPr>
          <p:nvPr>
            <p:ph type="body" sz="quarter" idx="10"/>
          </p:nvPr>
        </p:nvSpPr>
        <p:spPr>
          <a:xfrm>
            <a:off x="269239" y="1189177"/>
            <a:ext cx="11653523" cy="2867645"/>
          </a:xfrm>
        </p:spPr>
        <p:txBody>
          <a:bodyPr/>
          <a:lstStyle/>
          <a:p>
            <a:r>
              <a:rPr lang="en-US" dirty="0"/>
              <a:t>Secure Secrets</a:t>
            </a:r>
          </a:p>
          <a:p>
            <a:endParaRPr lang="en-US" dirty="0"/>
          </a:p>
          <a:p>
            <a:r>
              <a:rPr lang="en-US" dirty="0"/>
              <a:t>Automation</a:t>
            </a:r>
          </a:p>
          <a:p>
            <a:pPr lvl="1"/>
            <a:r>
              <a:rPr lang="en-US" sz="2400" dirty="0"/>
              <a:t>Automate deployment </a:t>
            </a:r>
          </a:p>
          <a:p>
            <a:pPr lvl="1"/>
            <a:r>
              <a:rPr lang="en-US" sz="2400" dirty="0"/>
              <a:t>ARM Template for Service Fabric Cluster</a:t>
            </a:r>
          </a:p>
        </p:txBody>
      </p:sp>
    </p:spTree>
    <p:extLst>
      <p:ext uri="{BB962C8B-B14F-4D97-AF65-F5344CB8AC3E}">
        <p14:creationId xmlns:p14="http://schemas.microsoft.com/office/powerpoint/2010/main" val="399142740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Key Differences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739289562"/>
              </p:ext>
            </p:extLst>
          </p:nvPr>
        </p:nvGraphicFramePr>
        <p:xfrm>
          <a:off x="157316" y="1189176"/>
          <a:ext cx="11924193" cy="5432546"/>
        </p:xfrm>
        <a:graphic>
          <a:graphicData uri="http://schemas.openxmlformats.org/drawingml/2006/table">
            <a:tbl>
              <a:tblPr firstRow="1" firstCol="1" bandRow="1">
                <a:tableStyleId>{5C22544A-7EE6-4342-B048-85BDC9FD1C3A}</a:tableStyleId>
              </a:tblPr>
              <a:tblGrid>
                <a:gridCol w="3608439">
                  <a:extLst>
                    <a:ext uri="{9D8B030D-6E8A-4147-A177-3AD203B41FA5}">
                      <a16:colId xmlns:a16="http://schemas.microsoft.com/office/drawing/2014/main" val="1531874823"/>
                    </a:ext>
                  </a:extLst>
                </a:gridCol>
                <a:gridCol w="4341023">
                  <a:extLst>
                    <a:ext uri="{9D8B030D-6E8A-4147-A177-3AD203B41FA5}">
                      <a16:colId xmlns:a16="http://schemas.microsoft.com/office/drawing/2014/main" val="1609206980"/>
                    </a:ext>
                  </a:extLst>
                </a:gridCol>
                <a:gridCol w="3974731">
                  <a:extLst>
                    <a:ext uri="{9D8B030D-6E8A-4147-A177-3AD203B41FA5}">
                      <a16:colId xmlns:a16="http://schemas.microsoft.com/office/drawing/2014/main" val="1543568540"/>
                    </a:ext>
                  </a:extLst>
                </a:gridCol>
              </a:tblGrid>
              <a:tr h="0">
                <a:tc>
                  <a:txBody>
                    <a:bodyPr/>
                    <a:lstStyle/>
                    <a:p>
                      <a:endParaRPr lang="en-US" sz="2000" dirty="0"/>
                    </a:p>
                  </a:txBody>
                  <a:tcPr marL="89642" marR="89642" marT="44821" marB="44821"/>
                </a:tc>
                <a:tc>
                  <a:txBody>
                    <a:bodyPr/>
                    <a:lstStyle/>
                    <a:p>
                      <a:r>
                        <a:rPr lang="en-US" sz="2000" dirty="0"/>
                        <a:t>Cloud Service</a:t>
                      </a:r>
                    </a:p>
                  </a:txBody>
                  <a:tcPr marL="89642" marR="89642" marT="44821" marB="44821"/>
                </a:tc>
                <a:tc>
                  <a:txBody>
                    <a:bodyPr/>
                    <a:lstStyle/>
                    <a:p>
                      <a:r>
                        <a:rPr lang="en-US" sz="2000" dirty="0"/>
                        <a:t>Service Fabric</a:t>
                      </a:r>
                    </a:p>
                  </a:txBody>
                  <a:tcPr marL="89642" marR="89642" marT="44821" marB="44821"/>
                </a:tc>
                <a:extLst>
                  <a:ext uri="{0D108BD9-81ED-4DB2-BD59-A6C34878D82A}">
                    <a16:rowId xmlns:a16="http://schemas.microsoft.com/office/drawing/2014/main" val="2694789768"/>
                  </a:ext>
                </a:extLst>
              </a:tr>
              <a:tr h="0">
                <a:tc>
                  <a:txBody>
                    <a:bodyPr/>
                    <a:lstStyle/>
                    <a:p>
                      <a:r>
                        <a:rPr lang="en-US" sz="2000" dirty="0"/>
                        <a:t>Application composition</a:t>
                      </a:r>
                    </a:p>
                  </a:txBody>
                  <a:tcPr marL="89642" marR="89642" marT="44821" marB="44821"/>
                </a:tc>
                <a:tc>
                  <a:txBody>
                    <a:bodyPr/>
                    <a:lstStyle/>
                    <a:p>
                      <a:r>
                        <a:rPr lang="en-US" sz="2000" dirty="0"/>
                        <a:t>Roles</a:t>
                      </a:r>
                    </a:p>
                  </a:txBody>
                  <a:tcPr marL="89642" marR="89642" marT="44821" marB="44821"/>
                </a:tc>
                <a:tc>
                  <a:txBody>
                    <a:bodyPr/>
                    <a:lstStyle/>
                    <a:p>
                      <a:r>
                        <a:rPr lang="en-US" sz="2000" dirty="0"/>
                        <a:t>Services</a:t>
                      </a:r>
                    </a:p>
                  </a:txBody>
                  <a:tcPr marL="89642" marR="89642" marT="44821" marB="44821"/>
                </a:tc>
                <a:extLst>
                  <a:ext uri="{0D108BD9-81ED-4DB2-BD59-A6C34878D82A}">
                    <a16:rowId xmlns:a16="http://schemas.microsoft.com/office/drawing/2014/main" val="363647348"/>
                  </a:ext>
                </a:extLst>
              </a:tr>
              <a:tr h="0">
                <a:tc>
                  <a:txBody>
                    <a:bodyPr/>
                    <a:lstStyle/>
                    <a:p>
                      <a:r>
                        <a:rPr lang="en-US" sz="2000" dirty="0"/>
                        <a:t>Density</a:t>
                      </a:r>
                    </a:p>
                  </a:txBody>
                  <a:tcPr marL="89642" marR="89642" marT="44821" marB="44821"/>
                </a:tc>
                <a:tc>
                  <a:txBody>
                    <a:bodyPr/>
                    <a:lstStyle/>
                    <a:p>
                      <a:r>
                        <a:rPr lang="en-US" sz="2000" dirty="0"/>
                        <a:t>One role instance per VM</a:t>
                      </a:r>
                    </a:p>
                  </a:txBody>
                  <a:tcPr marL="89642" marR="89642" marT="44821" marB="44821"/>
                </a:tc>
                <a:tc>
                  <a:txBody>
                    <a:bodyPr/>
                    <a:lstStyle/>
                    <a:p>
                      <a:r>
                        <a:rPr lang="en-US" sz="2000" dirty="0"/>
                        <a:t>Multiple services in a single node</a:t>
                      </a:r>
                    </a:p>
                  </a:txBody>
                  <a:tcPr marL="89642" marR="89642" marT="44821" marB="44821"/>
                </a:tc>
                <a:extLst>
                  <a:ext uri="{0D108BD9-81ED-4DB2-BD59-A6C34878D82A}">
                    <a16:rowId xmlns:a16="http://schemas.microsoft.com/office/drawing/2014/main" val="2795009147"/>
                  </a:ext>
                </a:extLst>
              </a:tr>
              <a:tr h="0">
                <a:tc>
                  <a:txBody>
                    <a:bodyPr/>
                    <a:lstStyle/>
                    <a:p>
                      <a:r>
                        <a:rPr lang="en-US" sz="2000" dirty="0"/>
                        <a:t>Minimum number of nodes</a:t>
                      </a:r>
                    </a:p>
                  </a:txBody>
                  <a:tcPr marL="89642" marR="89642" marT="44821" marB="44821"/>
                </a:tc>
                <a:tc>
                  <a:txBody>
                    <a:bodyPr/>
                    <a:lstStyle/>
                    <a:p>
                      <a:r>
                        <a:rPr lang="en-US" sz="2000" dirty="0"/>
                        <a:t>2 (for SLA)</a:t>
                      </a:r>
                    </a:p>
                  </a:txBody>
                  <a:tcPr marL="89642" marR="89642" marT="44821" marB="44821"/>
                </a:tc>
                <a:tc>
                  <a:txBody>
                    <a:bodyPr/>
                    <a:lstStyle/>
                    <a:p>
                      <a:r>
                        <a:rPr lang="en-US" sz="2000" dirty="0"/>
                        <a:t>3 for testing; 5 for production</a:t>
                      </a:r>
                    </a:p>
                  </a:txBody>
                  <a:tcPr marL="89642" marR="89642" marT="44821" marB="44821"/>
                </a:tc>
                <a:extLst>
                  <a:ext uri="{0D108BD9-81ED-4DB2-BD59-A6C34878D82A}">
                    <a16:rowId xmlns:a16="http://schemas.microsoft.com/office/drawing/2014/main" val="2065324034"/>
                  </a:ext>
                </a:extLst>
              </a:tr>
              <a:tr h="0">
                <a:tc>
                  <a:txBody>
                    <a:bodyPr/>
                    <a:lstStyle/>
                    <a:p>
                      <a:r>
                        <a:rPr lang="en-US" sz="2000" dirty="0"/>
                        <a:t>State management</a:t>
                      </a:r>
                    </a:p>
                  </a:txBody>
                  <a:tcPr marL="89642" marR="89642" marT="44821" marB="44821"/>
                </a:tc>
                <a:tc>
                  <a:txBody>
                    <a:bodyPr/>
                    <a:lstStyle/>
                    <a:p>
                      <a:r>
                        <a:rPr lang="en-US" sz="2000" dirty="0"/>
                        <a:t>Stateless</a:t>
                      </a:r>
                    </a:p>
                  </a:txBody>
                  <a:tcPr marL="89642" marR="89642" marT="44821" marB="44821"/>
                </a:tc>
                <a:tc>
                  <a:txBody>
                    <a:bodyPr/>
                    <a:lstStyle/>
                    <a:p>
                      <a:r>
                        <a:rPr lang="en-US" sz="2000" dirty="0"/>
                        <a:t>Stateless or </a:t>
                      </a:r>
                      <a:r>
                        <a:rPr lang="en-US" sz="2000" dirty="0" err="1"/>
                        <a:t>Stateful</a:t>
                      </a:r>
                      <a:endParaRPr lang="en-US" sz="2000" dirty="0"/>
                    </a:p>
                  </a:txBody>
                  <a:tcPr marL="89642" marR="89642" marT="44821" marB="44821"/>
                </a:tc>
                <a:extLst>
                  <a:ext uri="{0D108BD9-81ED-4DB2-BD59-A6C34878D82A}">
                    <a16:rowId xmlns:a16="http://schemas.microsoft.com/office/drawing/2014/main" val="3348758829"/>
                  </a:ext>
                </a:extLst>
              </a:tr>
              <a:tr h="0">
                <a:tc>
                  <a:txBody>
                    <a:bodyPr/>
                    <a:lstStyle/>
                    <a:p>
                      <a:r>
                        <a:rPr lang="en-US" sz="2000" dirty="0"/>
                        <a:t>Web hosting</a:t>
                      </a:r>
                    </a:p>
                  </a:txBody>
                  <a:tcPr marL="89642" marR="89642" marT="44821" marB="44821"/>
                </a:tc>
                <a:tc>
                  <a:txBody>
                    <a:bodyPr/>
                    <a:lstStyle/>
                    <a:p>
                      <a:r>
                        <a:rPr lang="en-US" sz="2000" dirty="0"/>
                        <a:t>IIS</a:t>
                      </a:r>
                    </a:p>
                  </a:txBody>
                  <a:tcPr marL="89642" marR="89642" marT="44821" marB="44821"/>
                </a:tc>
                <a:tc>
                  <a:txBody>
                    <a:bodyPr/>
                    <a:lstStyle/>
                    <a:p>
                      <a:r>
                        <a:rPr lang="en-US" sz="2000" dirty="0"/>
                        <a:t>Self-hosting</a:t>
                      </a:r>
                    </a:p>
                  </a:txBody>
                  <a:tcPr marL="89642" marR="89642" marT="44821" marB="44821"/>
                </a:tc>
                <a:extLst>
                  <a:ext uri="{0D108BD9-81ED-4DB2-BD59-A6C34878D82A}">
                    <a16:rowId xmlns:a16="http://schemas.microsoft.com/office/drawing/2014/main" val="868364889"/>
                  </a:ext>
                </a:extLst>
              </a:tr>
              <a:tr h="0">
                <a:tc>
                  <a:txBody>
                    <a:bodyPr/>
                    <a:lstStyle/>
                    <a:p>
                      <a:r>
                        <a:rPr lang="en-US" sz="2000" dirty="0"/>
                        <a:t>Deployment</a:t>
                      </a:r>
                    </a:p>
                  </a:txBody>
                  <a:tcPr marL="89642" marR="89642" marT="44821" marB="44821"/>
                </a:tc>
                <a:tc>
                  <a:txBody>
                    <a:bodyPr/>
                    <a:lstStyle/>
                    <a:p>
                      <a:r>
                        <a:rPr lang="en-US" sz="2000" dirty="0"/>
                        <a:t>Classic (ASM)</a:t>
                      </a:r>
                    </a:p>
                  </a:txBody>
                  <a:tcPr marL="89642" marR="89642" marT="44821" marB="44821"/>
                </a:tc>
                <a:tc>
                  <a:txBody>
                    <a:bodyPr/>
                    <a:lstStyle/>
                    <a:p>
                      <a:r>
                        <a:rPr lang="en-US" sz="2000" dirty="0"/>
                        <a:t>Resource Manager (ARM)</a:t>
                      </a:r>
                    </a:p>
                  </a:txBody>
                  <a:tcPr marL="89642" marR="89642" marT="44821" marB="44821"/>
                </a:tc>
                <a:extLst>
                  <a:ext uri="{0D108BD9-81ED-4DB2-BD59-A6C34878D82A}">
                    <a16:rowId xmlns:a16="http://schemas.microsoft.com/office/drawing/2014/main" val="3501280180"/>
                  </a:ext>
                </a:extLst>
              </a:tr>
              <a:tr h="0">
                <a:tc>
                  <a:txBody>
                    <a:bodyPr/>
                    <a:lstStyle/>
                    <a:p>
                      <a:r>
                        <a:rPr lang="en-US" sz="2000" dirty="0"/>
                        <a:t>Packaging</a:t>
                      </a:r>
                    </a:p>
                  </a:txBody>
                  <a:tcPr marL="89642" marR="89642" marT="44821" marB="44821"/>
                </a:tc>
                <a:tc>
                  <a:txBody>
                    <a:bodyPr/>
                    <a:lstStyle/>
                    <a:p>
                      <a:r>
                        <a:rPr lang="en-US" sz="2000" dirty="0"/>
                        <a:t>Cloud service configuration (.</a:t>
                      </a:r>
                      <a:r>
                        <a:rPr lang="en-US" sz="2000" dirty="0" err="1"/>
                        <a:t>cscfg</a:t>
                      </a:r>
                      <a:r>
                        <a:rPr lang="en-US" sz="2000" dirty="0"/>
                        <a:t>)</a:t>
                      </a:r>
                    </a:p>
                  </a:txBody>
                  <a:tcPr marL="89642" marR="89642" marT="44821" marB="44821"/>
                </a:tc>
                <a:tc>
                  <a:txBody>
                    <a:bodyPr/>
                    <a:lstStyle/>
                    <a:p>
                      <a:r>
                        <a:rPr lang="en-US" sz="2000" dirty="0"/>
                        <a:t>Application and service packages</a:t>
                      </a:r>
                    </a:p>
                  </a:txBody>
                  <a:tcPr marL="89642" marR="89642" marT="44821" marB="44821"/>
                </a:tc>
                <a:extLst>
                  <a:ext uri="{0D108BD9-81ED-4DB2-BD59-A6C34878D82A}">
                    <a16:rowId xmlns:a16="http://schemas.microsoft.com/office/drawing/2014/main" val="1836820127"/>
                  </a:ext>
                </a:extLst>
              </a:tr>
              <a:tr h="0">
                <a:tc>
                  <a:txBody>
                    <a:bodyPr/>
                    <a:lstStyle/>
                    <a:p>
                      <a:r>
                        <a:rPr lang="en-US" sz="2000" dirty="0"/>
                        <a:t>Application update</a:t>
                      </a:r>
                    </a:p>
                  </a:txBody>
                  <a:tcPr marL="89642" marR="89642" marT="44821" marB="44821"/>
                </a:tc>
                <a:tc>
                  <a:txBody>
                    <a:bodyPr/>
                    <a:lstStyle/>
                    <a:p>
                      <a:r>
                        <a:rPr lang="en-US" sz="2000" dirty="0"/>
                        <a:t>VIP swap or rolling update</a:t>
                      </a:r>
                    </a:p>
                  </a:txBody>
                  <a:tcPr marL="89642" marR="89642" marT="44821" marB="44821"/>
                </a:tc>
                <a:tc>
                  <a:txBody>
                    <a:bodyPr/>
                    <a:lstStyle/>
                    <a:p>
                      <a:r>
                        <a:rPr lang="en-US" sz="2000" dirty="0"/>
                        <a:t>Rolling update</a:t>
                      </a:r>
                    </a:p>
                  </a:txBody>
                  <a:tcPr marL="89642" marR="89642" marT="44821" marB="44821"/>
                </a:tc>
                <a:extLst>
                  <a:ext uri="{0D108BD9-81ED-4DB2-BD59-A6C34878D82A}">
                    <a16:rowId xmlns:a16="http://schemas.microsoft.com/office/drawing/2014/main" val="4023193875"/>
                  </a:ext>
                </a:extLst>
              </a:tr>
              <a:tr h="0">
                <a:tc>
                  <a:txBody>
                    <a:bodyPr/>
                    <a:lstStyle/>
                    <a:p>
                      <a:r>
                        <a:rPr lang="en-US" sz="2000" dirty="0"/>
                        <a:t>Auto-scaling</a:t>
                      </a:r>
                    </a:p>
                  </a:txBody>
                  <a:tcPr marL="89642" marR="89642" marT="44821" marB="44821"/>
                </a:tc>
                <a:tc>
                  <a:txBody>
                    <a:bodyPr/>
                    <a:lstStyle/>
                    <a:p>
                      <a:r>
                        <a:rPr lang="en-US" sz="2000" dirty="0" err="1"/>
                        <a:t>WASBi</a:t>
                      </a:r>
                      <a:r>
                        <a:rPr lang="en-US" sz="2000" dirty="0"/>
                        <a:t> / yet another service</a:t>
                      </a:r>
                    </a:p>
                  </a:txBody>
                  <a:tcPr marL="89642" marR="89642" marT="44821" marB="44821"/>
                </a:tc>
                <a:tc>
                  <a:txBody>
                    <a:bodyPr/>
                    <a:lstStyle/>
                    <a:p>
                      <a:r>
                        <a:rPr lang="en-US" sz="2000" dirty="0"/>
                        <a:t>VM Scale Set</a:t>
                      </a:r>
                    </a:p>
                  </a:txBody>
                  <a:tcPr marL="89642" marR="89642" marT="44821" marB="44821"/>
                </a:tc>
                <a:extLst>
                  <a:ext uri="{0D108BD9-81ED-4DB2-BD59-A6C34878D82A}">
                    <a16:rowId xmlns:a16="http://schemas.microsoft.com/office/drawing/2014/main" val="1001543746"/>
                  </a:ext>
                </a:extLst>
              </a:tr>
              <a:tr h="0">
                <a:tc>
                  <a:txBody>
                    <a:bodyPr/>
                    <a:lstStyle/>
                    <a:p>
                      <a:r>
                        <a:rPr lang="en-US" sz="2000" dirty="0"/>
                        <a:t>Debugging</a:t>
                      </a:r>
                    </a:p>
                  </a:txBody>
                  <a:tcPr marL="89642" marR="89642" marT="44821" marB="44821"/>
                </a:tc>
                <a:tc>
                  <a:txBody>
                    <a:bodyPr/>
                    <a:lstStyle/>
                    <a:p>
                      <a:r>
                        <a:rPr lang="en-US" sz="2000" dirty="0"/>
                        <a:t>Local emulator</a:t>
                      </a:r>
                    </a:p>
                  </a:txBody>
                  <a:tcPr marL="89642" marR="89642" marT="44821" marB="44821"/>
                </a:tc>
                <a:tc>
                  <a:txBody>
                    <a:bodyPr/>
                    <a:lstStyle/>
                    <a:p>
                      <a:r>
                        <a:rPr lang="en-US" sz="2000" dirty="0"/>
                        <a:t>Local cluster</a:t>
                      </a:r>
                    </a:p>
                  </a:txBody>
                  <a:tcPr marL="89642" marR="89642" marT="44821" marB="44821"/>
                </a:tc>
                <a:extLst>
                  <a:ext uri="{0D108BD9-81ED-4DB2-BD59-A6C34878D82A}">
                    <a16:rowId xmlns:a16="http://schemas.microsoft.com/office/drawing/2014/main" val="1131014649"/>
                  </a:ext>
                </a:extLst>
              </a:tr>
              <a:tr h="0">
                <a:tc>
                  <a:txBody>
                    <a:bodyPr/>
                    <a:lstStyle/>
                    <a:p>
                      <a:r>
                        <a:rPr lang="en-US" sz="2000" dirty="0"/>
                        <a:t>Startup Tasks</a:t>
                      </a:r>
                    </a:p>
                  </a:txBody>
                  <a:tcPr marL="89642" marR="89642" marT="44821" marB="44821"/>
                </a:tc>
                <a:tc>
                  <a:txBody>
                    <a:bodyPr/>
                    <a:lstStyle/>
                    <a:p>
                      <a:r>
                        <a:rPr lang="en-US" sz="2000" dirty="0"/>
                        <a:t>CSDEF</a:t>
                      </a:r>
                      <a:r>
                        <a:rPr lang="en-US" sz="2000" baseline="0" dirty="0"/>
                        <a:t> </a:t>
                      </a:r>
                      <a:r>
                        <a:rPr lang="en-US" sz="2000" dirty="0"/>
                        <a:t>startup task</a:t>
                      </a:r>
                    </a:p>
                  </a:txBody>
                  <a:tcPr marL="89642" marR="89642" marT="44821" marB="44821"/>
                </a:tc>
                <a:tc>
                  <a:txBody>
                    <a:bodyPr/>
                    <a:lstStyle/>
                    <a:p>
                      <a:r>
                        <a:rPr lang="en-US" sz="2000" dirty="0"/>
                        <a:t>Entry point in service manifest</a:t>
                      </a:r>
                    </a:p>
                  </a:txBody>
                  <a:tcPr marL="89642" marR="89642" marT="44821" marB="44821"/>
                </a:tc>
                <a:extLst>
                  <a:ext uri="{0D108BD9-81ED-4DB2-BD59-A6C34878D82A}">
                    <a16:rowId xmlns:a16="http://schemas.microsoft.com/office/drawing/2014/main" val="732822991"/>
                  </a:ext>
                </a:extLst>
              </a:tr>
              <a:tr h="0">
                <a:tc>
                  <a:txBody>
                    <a:bodyPr/>
                    <a:lstStyle/>
                    <a:p>
                      <a:r>
                        <a:rPr lang="en-US" sz="2000" dirty="0"/>
                        <a:t>Configuration management</a:t>
                      </a:r>
                    </a:p>
                  </a:txBody>
                  <a:tcPr marL="89642" marR="89642" marT="44821" marB="44821"/>
                </a:tc>
                <a:tc>
                  <a:txBody>
                    <a:bodyPr/>
                    <a:lstStyle/>
                    <a:p>
                      <a:r>
                        <a:rPr lang="en-US" sz="2000" dirty="0" err="1"/>
                        <a:t>CloudConfigurationManager</a:t>
                      </a:r>
                      <a:endParaRPr lang="en-US" sz="2000" dirty="0"/>
                    </a:p>
                    <a:p>
                      <a:r>
                        <a:rPr lang="en-US" sz="2000" dirty="0"/>
                        <a:t>(node specific)</a:t>
                      </a:r>
                    </a:p>
                  </a:txBody>
                  <a:tcPr marL="89642" marR="89642" marT="44821" marB="44821"/>
                </a:tc>
                <a:tc>
                  <a:txBody>
                    <a:bodyPr/>
                    <a:lstStyle/>
                    <a:p>
                      <a:r>
                        <a:rPr lang="en-US" sz="2000" dirty="0"/>
                        <a:t>CodePackageActivationContext</a:t>
                      </a:r>
                    </a:p>
                    <a:p>
                      <a:r>
                        <a:rPr lang="en-US" sz="2000" dirty="0"/>
                        <a:t>(service</a:t>
                      </a:r>
                      <a:r>
                        <a:rPr lang="en-US" sz="2000" baseline="0" dirty="0"/>
                        <a:t> instance specific)</a:t>
                      </a:r>
                      <a:endParaRPr lang="en-US" sz="2000" dirty="0"/>
                    </a:p>
                  </a:txBody>
                  <a:tcPr marL="89642" marR="89642" marT="44821" marB="44821"/>
                </a:tc>
                <a:extLst>
                  <a:ext uri="{0D108BD9-81ED-4DB2-BD59-A6C34878D82A}">
                    <a16:rowId xmlns:a16="http://schemas.microsoft.com/office/drawing/2014/main" val="2672503515"/>
                  </a:ext>
                </a:extLst>
              </a:tr>
            </a:tbl>
          </a:graphicData>
        </a:graphic>
      </p:graphicFrame>
    </p:spTree>
    <p:extLst>
      <p:ext uri="{BB962C8B-B14F-4D97-AF65-F5344CB8AC3E}">
        <p14:creationId xmlns:p14="http://schemas.microsoft.com/office/powerpoint/2010/main" val="72078563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to Watch for?</a:t>
            </a:r>
          </a:p>
        </p:txBody>
      </p:sp>
      <p:sp>
        <p:nvSpPr>
          <p:cNvPr id="7" name="Rectangle 6"/>
          <p:cNvSpPr/>
          <p:nvPr/>
        </p:nvSpPr>
        <p:spPr bwMode="auto">
          <a:xfrm>
            <a:off x="1068751" y="1425701"/>
            <a:ext cx="4023360" cy="100584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2400" kern="0" dirty="0">
                <a:gradFill>
                  <a:gsLst>
                    <a:gs pos="5439">
                      <a:srgbClr val="F8F8F8"/>
                    </a:gs>
                    <a:gs pos="10000">
                      <a:srgbClr val="F8F8F8"/>
                    </a:gs>
                  </a:gsLst>
                  <a:lin ang="5400000" scaled="0"/>
                </a:gradFill>
              </a:rPr>
              <a:t>Communication Model</a:t>
            </a:r>
          </a:p>
        </p:txBody>
      </p:sp>
      <p:sp>
        <p:nvSpPr>
          <p:cNvPr id="8" name="Rectangle 7"/>
          <p:cNvSpPr/>
          <p:nvPr/>
        </p:nvSpPr>
        <p:spPr bwMode="auto">
          <a:xfrm>
            <a:off x="6832715" y="1425701"/>
            <a:ext cx="4023360" cy="100584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2400" kern="0" dirty="0">
                <a:gradFill>
                  <a:gsLst>
                    <a:gs pos="5439">
                      <a:srgbClr val="F8F8F8"/>
                    </a:gs>
                    <a:gs pos="10000">
                      <a:srgbClr val="F8F8F8"/>
                    </a:gs>
                  </a:gsLst>
                  <a:lin ang="5400000" scaled="0"/>
                </a:gradFill>
              </a:rPr>
              <a:t>Diagnostic / Logging</a:t>
            </a:r>
          </a:p>
        </p:txBody>
      </p:sp>
      <p:sp>
        <p:nvSpPr>
          <p:cNvPr id="9" name="Rectangle 8"/>
          <p:cNvSpPr/>
          <p:nvPr/>
        </p:nvSpPr>
        <p:spPr bwMode="auto">
          <a:xfrm>
            <a:off x="1068751" y="2779780"/>
            <a:ext cx="4023360" cy="100584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2400" kern="0" dirty="0">
                <a:gradFill>
                  <a:gsLst>
                    <a:gs pos="5439">
                      <a:srgbClr val="F8F8F8"/>
                    </a:gs>
                    <a:gs pos="10000">
                      <a:srgbClr val="F8F8F8"/>
                    </a:gs>
                  </a:gsLst>
                  <a:lin ang="5400000" scaled="0"/>
                </a:gradFill>
              </a:rPr>
              <a:t>Security Model</a:t>
            </a:r>
          </a:p>
        </p:txBody>
      </p:sp>
      <p:sp>
        <p:nvSpPr>
          <p:cNvPr id="10" name="Rectangle 9"/>
          <p:cNvSpPr/>
          <p:nvPr/>
        </p:nvSpPr>
        <p:spPr bwMode="auto">
          <a:xfrm>
            <a:off x="6828325" y="4133859"/>
            <a:ext cx="4023360" cy="100584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2400" kern="0" dirty="0">
                <a:gradFill>
                  <a:gsLst>
                    <a:gs pos="5439">
                      <a:srgbClr val="F8F8F8"/>
                    </a:gs>
                    <a:gs pos="10000">
                      <a:srgbClr val="F8F8F8"/>
                    </a:gs>
                  </a:gsLst>
                  <a:lin ang="5400000" scaled="0"/>
                </a:gradFill>
              </a:rPr>
              <a:t>VM Customization</a:t>
            </a:r>
          </a:p>
        </p:txBody>
      </p:sp>
      <p:sp>
        <p:nvSpPr>
          <p:cNvPr id="11" name="Rectangle 10"/>
          <p:cNvSpPr/>
          <p:nvPr/>
        </p:nvSpPr>
        <p:spPr bwMode="auto">
          <a:xfrm>
            <a:off x="1068751" y="4133859"/>
            <a:ext cx="4023360" cy="100584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2400" kern="0" dirty="0">
                <a:gradFill>
                  <a:gsLst>
                    <a:gs pos="5439">
                      <a:srgbClr val="F8F8F8"/>
                    </a:gs>
                    <a:gs pos="10000">
                      <a:srgbClr val="F8F8F8"/>
                    </a:gs>
                  </a:gsLst>
                  <a:lin ang="5400000" scaled="0"/>
                </a:gradFill>
              </a:rPr>
              <a:t>Network Model</a:t>
            </a:r>
          </a:p>
        </p:txBody>
      </p:sp>
      <p:sp>
        <p:nvSpPr>
          <p:cNvPr id="12" name="Rectangle 11"/>
          <p:cNvSpPr/>
          <p:nvPr/>
        </p:nvSpPr>
        <p:spPr bwMode="auto">
          <a:xfrm>
            <a:off x="6828325" y="5487938"/>
            <a:ext cx="4023360" cy="100584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2400" kern="0" dirty="0">
                <a:gradFill>
                  <a:gsLst>
                    <a:gs pos="5439">
                      <a:srgbClr val="F8F8F8"/>
                    </a:gs>
                    <a:gs pos="10000">
                      <a:srgbClr val="F8F8F8"/>
                    </a:gs>
                  </a:gsLst>
                  <a:lin ang="5400000" scaled="0"/>
                </a:gradFill>
              </a:rPr>
              <a:t>VM Maintenance</a:t>
            </a:r>
          </a:p>
        </p:txBody>
      </p:sp>
      <p:sp>
        <p:nvSpPr>
          <p:cNvPr id="3" name="Rectangle 2"/>
          <p:cNvSpPr/>
          <p:nvPr/>
        </p:nvSpPr>
        <p:spPr bwMode="auto">
          <a:xfrm>
            <a:off x="1068751" y="5487938"/>
            <a:ext cx="4023360" cy="10058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Disaster Recovery</a:t>
            </a:r>
          </a:p>
        </p:txBody>
      </p:sp>
      <p:sp>
        <p:nvSpPr>
          <p:cNvPr id="13" name="Rectangle 12"/>
          <p:cNvSpPr/>
          <p:nvPr/>
        </p:nvSpPr>
        <p:spPr bwMode="auto">
          <a:xfrm>
            <a:off x="6828325" y="2779780"/>
            <a:ext cx="4023360" cy="10058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Multi-region deployment</a:t>
            </a:r>
          </a:p>
        </p:txBody>
      </p:sp>
      <p:sp>
        <p:nvSpPr>
          <p:cNvPr id="14" name="Rectangle 13"/>
          <p:cNvSpPr/>
          <p:nvPr/>
        </p:nvSpPr>
        <p:spPr bwMode="auto">
          <a:xfrm>
            <a:off x="6828325" y="71622"/>
            <a:ext cx="4023360" cy="100584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2400" kern="0" dirty="0">
                <a:gradFill>
                  <a:gsLst>
                    <a:gs pos="5439">
                      <a:srgbClr val="F8F8F8"/>
                    </a:gs>
                    <a:gs pos="10000">
                      <a:srgbClr val="F8F8F8"/>
                    </a:gs>
                  </a:gsLst>
                  <a:lin ang="5400000" scaled="0"/>
                </a:gradFill>
              </a:rPr>
              <a:t>Capacity Planning</a:t>
            </a:r>
          </a:p>
        </p:txBody>
      </p:sp>
    </p:spTree>
    <p:extLst>
      <p:ext uri="{BB962C8B-B14F-4D97-AF65-F5344CB8AC3E}">
        <p14:creationId xmlns:p14="http://schemas.microsoft.com/office/powerpoint/2010/main" val="191547897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Another Web App?</a:t>
            </a:r>
          </a:p>
        </p:txBody>
      </p:sp>
      <p:sp>
        <p:nvSpPr>
          <p:cNvPr id="3" name="Text Placeholder 2"/>
          <p:cNvSpPr>
            <a:spLocks noGrp="1"/>
          </p:cNvSpPr>
          <p:nvPr>
            <p:ph type="body" sz="quarter" idx="10"/>
          </p:nvPr>
        </p:nvSpPr>
        <p:spPr/>
        <p:txBody>
          <a:bodyPr/>
          <a:lstStyle/>
          <a:p>
            <a:endParaRPr lang="en-US"/>
          </a:p>
        </p:txBody>
      </p:sp>
      <p:pic>
        <p:nvPicPr>
          <p:cNvPr id="29" name="Picture 28"/>
          <p:cNvPicPr>
            <a:picLocks noChangeAspect="1"/>
          </p:cNvPicPr>
          <p:nvPr/>
        </p:nvPicPr>
        <p:blipFill>
          <a:blip r:embed="rId3"/>
          <a:stretch>
            <a:fillRect/>
          </a:stretch>
        </p:blipFill>
        <p:spPr>
          <a:xfrm>
            <a:off x="266921" y="1105637"/>
            <a:ext cx="6290763" cy="4513754"/>
          </a:xfrm>
          <a:prstGeom prst="rect">
            <a:avLst/>
          </a:prstGeom>
        </p:spPr>
      </p:pic>
      <p:sp>
        <p:nvSpPr>
          <p:cNvPr id="33" name="Rectangle 32"/>
          <p:cNvSpPr/>
          <p:nvPr/>
        </p:nvSpPr>
        <p:spPr bwMode="auto">
          <a:xfrm>
            <a:off x="6966269" y="1368570"/>
            <a:ext cx="3892231" cy="121202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900" dirty="0">
                <a:solidFill>
                  <a:schemeClr val="accent2"/>
                </a:solidFill>
                <a:ea typeface="Segoe UI" pitchFamily="34" charset="0"/>
                <a:cs typeface="Segoe UI" pitchFamily="34" charset="0"/>
              </a:rPr>
              <a:t>Cloud Service Application</a:t>
            </a:r>
          </a:p>
        </p:txBody>
      </p:sp>
      <p:pic>
        <p:nvPicPr>
          <p:cNvPr id="34" name="Picture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9933" y="1946243"/>
            <a:ext cx="635032" cy="635032"/>
          </a:xfrm>
          <a:prstGeom prst="rect">
            <a:avLst/>
          </a:prstGeom>
        </p:spPr>
      </p:pic>
      <p:sp>
        <p:nvSpPr>
          <p:cNvPr id="35" name="TextBox 34"/>
          <p:cNvSpPr txBox="1"/>
          <p:nvPr/>
        </p:nvSpPr>
        <p:spPr>
          <a:xfrm>
            <a:off x="7461570" y="1667630"/>
            <a:ext cx="2901628"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solidFill>
                  <a:schemeClr val="accent1"/>
                </a:solidFill>
              </a:rPr>
              <a:t>CryptBitWeb (</a:t>
            </a:r>
            <a:r>
              <a:rPr lang="en-US" sz="1400" i="1" dirty="0">
                <a:solidFill>
                  <a:schemeClr val="accent1"/>
                </a:solidFill>
              </a:rPr>
              <a:t>Web Role)</a:t>
            </a:r>
          </a:p>
        </p:txBody>
      </p:sp>
      <p:pic>
        <p:nvPicPr>
          <p:cNvPr id="36" name="Picture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68355" y="1111395"/>
            <a:ext cx="647320" cy="647320"/>
          </a:xfrm>
          <a:prstGeom prst="rect">
            <a:avLst/>
          </a:prstGeom>
        </p:spPr>
      </p:pic>
      <p:sp>
        <p:nvSpPr>
          <p:cNvPr id="37" name="TextBox 36"/>
          <p:cNvSpPr txBox="1"/>
          <p:nvPr/>
        </p:nvSpPr>
        <p:spPr>
          <a:xfrm>
            <a:off x="1504950" y="5886450"/>
            <a:ext cx="3171825"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207.12.4.6</a:t>
            </a:r>
          </a:p>
        </p:txBody>
      </p:sp>
      <p:sp>
        <p:nvSpPr>
          <p:cNvPr id="38" name="TextBox 37"/>
          <p:cNvSpPr txBox="1"/>
          <p:nvPr/>
        </p:nvSpPr>
        <p:spPr>
          <a:xfrm>
            <a:off x="7326471" y="5886450"/>
            <a:ext cx="3171825"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157.2.12.6</a:t>
            </a:r>
          </a:p>
        </p:txBody>
      </p:sp>
      <p:sp>
        <p:nvSpPr>
          <p:cNvPr id="39" name="TextBox 38"/>
          <p:cNvSpPr txBox="1"/>
          <p:nvPr/>
        </p:nvSpPr>
        <p:spPr>
          <a:xfrm>
            <a:off x="0" y="6514314"/>
            <a:ext cx="12192000" cy="406265"/>
          </a:xfrm>
          <a:prstGeom prst="rect">
            <a:avLst/>
          </a:prstGeom>
          <a:noFill/>
        </p:spPr>
        <p:txBody>
          <a:bodyPr wrap="square" lIns="182880" tIns="146304" rIns="182880" bIns="146304" rtlCol="0">
            <a:spAutoFit/>
          </a:bodyPr>
          <a:lstStyle/>
          <a:p>
            <a:pPr algn="ctr">
              <a:lnSpc>
                <a:spcPct val="90000"/>
              </a:lnSpc>
              <a:spcAft>
                <a:spcPts val="600"/>
              </a:spcAft>
            </a:pPr>
            <a:r>
              <a:rPr lang="en-US" sz="800" dirty="0">
                <a:gradFill>
                  <a:gsLst>
                    <a:gs pos="2917">
                      <a:schemeClr val="tx1"/>
                    </a:gs>
                    <a:gs pos="30000">
                      <a:schemeClr val="tx1"/>
                    </a:gs>
                  </a:gsLst>
                  <a:lin ang="5400000" scaled="0"/>
                </a:gradFill>
              </a:rPr>
              <a:t>* Complete made up IP addresses. I have no idea if these are legit. Seriously!</a:t>
            </a:r>
          </a:p>
        </p:txBody>
      </p:sp>
    </p:spTree>
    <p:extLst>
      <p:ext uri="{BB962C8B-B14F-4D97-AF65-F5344CB8AC3E}">
        <p14:creationId xmlns:p14="http://schemas.microsoft.com/office/powerpoint/2010/main" val="87477857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Microservices?</a:t>
            </a:r>
          </a:p>
        </p:txBody>
      </p:sp>
    </p:spTree>
    <p:extLst>
      <p:ext uri="{BB962C8B-B14F-4D97-AF65-F5344CB8AC3E}">
        <p14:creationId xmlns:p14="http://schemas.microsoft.com/office/powerpoint/2010/main" val="363305986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Routing Client Requests to the Application</a:t>
            </a:r>
          </a:p>
        </p:txBody>
      </p:sp>
      <p:grpSp>
        <p:nvGrpSpPr>
          <p:cNvPr id="23" name="Group 22"/>
          <p:cNvGrpSpPr/>
          <p:nvPr/>
        </p:nvGrpSpPr>
        <p:grpSpPr>
          <a:xfrm>
            <a:off x="11245329" y="103790"/>
            <a:ext cx="909884" cy="805353"/>
            <a:chOff x="5207875" y="1981201"/>
            <a:chExt cx="1026823" cy="1169179"/>
          </a:xfrm>
        </p:grpSpPr>
        <p:sp>
          <p:nvSpPr>
            <p:cNvPr id="22" name="Arc 21"/>
            <p:cNvSpPr/>
            <p:nvPr/>
          </p:nvSpPr>
          <p:spPr>
            <a:xfrm rot="15486856">
              <a:off x="5235529" y="2563852"/>
              <a:ext cx="207148" cy="45719"/>
            </a:xfrm>
            <a:prstGeom prst="arc">
              <a:avLst>
                <a:gd name="adj1" fmla="val 10964930"/>
                <a:gd name="adj2" fmla="val 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c 20"/>
            <p:cNvSpPr/>
            <p:nvPr/>
          </p:nvSpPr>
          <p:spPr>
            <a:xfrm rot="5763107">
              <a:off x="5954695" y="2571270"/>
              <a:ext cx="207148" cy="45719"/>
            </a:xfrm>
            <a:prstGeom prst="arc">
              <a:avLst>
                <a:gd name="adj1" fmla="val 10964930"/>
                <a:gd name="adj2" fmla="val 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p:cNvSpPr/>
            <p:nvPr/>
          </p:nvSpPr>
          <p:spPr>
            <a:xfrm rot="13043394">
              <a:off x="5304217" y="2765123"/>
              <a:ext cx="447431" cy="277968"/>
            </a:xfrm>
            <a:prstGeom prst="arc">
              <a:avLst>
                <a:gd name="adj1" fmla="val 10964930"/>
                <a:gd name="adj2" fmla="val 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p:cNvSpPr/>
            <p:nvPr/>
          </p:nvSpPr>
          <p:spPr>
            <a:xfrm rot="7985539">
              <a:off x="5616280" y="2741495"/>
              <a:ext cx="447431" cy="277968"/>
            </a:xfrm>
            <a:prstGeom prst="arc">
              <a:avLst>
                <a:gd name="adj1" fmla="val 10964930"/>
                <a:gd name="adj2" fmla="val 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ectangle 8"/>
            <p:cNvSpPr/>
            <p:nvPr/>
          </p:nvSpPr>
          <p:spPr bwMode="auto">
            <a:xfrm>
              <a:off x="5901487" y="2645873"/>
              <a:ext cx="241738" cy="2259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5278738" y="2645873"/>
              <a:ext cx="241738" cy="2259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5570482" y="2924408"/>
              <a:ext cx="241738" cy="2259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Arc 18"/>
            <p:cNvSpPr/>
            <p:nvPr/>
          </p:nvSpPr>
          <p:spPr>
            <a:xfrm rot="19314044">
              <a:off x="5291481" y="2132276"/>
              <a:ext cx="447431" cy="277968"/>
            </a:xfrm>
            <a:prstGeom prst="arc">
              <a:avLst>
                <a:gd name="adj1" fmla="val 10964930"/>
                <a:gd name="adj2" fmla="val 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Arc 19"/>
            <p:cNvSpPr/>
            <p:nvPr/>
          </p:nvSpPr>
          <p:spPr>
            <a:xfrm rot="2483839">
              <a:off x="5645874" y="2127491"/>
              <a:ext cx="447431" cy="277968"/>
            </a:xfrm>
            <a:prstGeom prst="arc">
              <a:avLst>
                <a:gd name="adj1" fmla="val 10964930"/>
                <a:gd name="adj2" fmla="val 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ectangle 7"/>
            <p:cNvSpPr/>
            <p:nvPr/>
          </p:nvSpPr>
          <p:spPr bwMode="auto">
            <a:xfrm>
              <a:off x="5207875" y="2313537"/>
              <a:ext cx="241738" cy="2259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5570482" y="1981201"/>
              <a:ext cx="241738" cy="2259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5992960" y="2318329"/>
              <a:ext cx="241738" cy="2259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9" name="Group 78"/>
          <p:cNvGrpSpPr/>
          <p:nvPr/>
        </p:nvGrpSpPr>
        <p:grpSpPr>
          <a:xfrm>
            <a:off x="423798" y="1196903"/>
            <a:ext cx="3429379" cy="1899088"/>
            <a:chOff x="423798" y="1196903"/>
            <a:chExt cx="3429379" cy="1899088"/>
          </a:xfrm>
        </p:grpSpPr>
        <p:grpSp>
          <p:nvGrpSpPr>
            <p:cNvPr id="30" name="Group 29"/>
            <p:cNvGrpSpPr/>
            <p:nvPr/>
          </p:nvGrpSpPr>
          <p:grpSpPr>
            <a:xfrm>
              <a:off x="716381" y="1649341"/>
              <a:ext cx="3136796" cy="1446650"/>
              <a:chOff x="898002" y="2090775"/>
              <a:chExt cx="3136796" cy="144665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4574" y="2623025"/>
                <a:ext cx="914400" cy="914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002" y="2623025"/>
                <a:ext cx="914400" cy="914400"/>
              </a:xfrm>
              <a:prstGeom prst="rect">
                <a:avLst/>
              </a:prstGeom>
            </p:spPr>
          </p:pic>
          <p:sp>
            <p:nvSpPr>
              <p:cNvPr id="24" name="TextBox 23"/>
              <p:cNvSpPr txBox="1"/>
              <p:nvPr/>
            </p:nvSpPr>
            <p:spPr>
              <a:xfrm>
                <a:off x="1736958" y="2090775"/>
                <a:ext cx="2297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VMSS Cluster</a:t>
                </a:r>
              </a:p>
            </p:txBody>
          </p:sp>
          <p:cxnSp>
            <p:nvCxnSpPr>
              <p:cNvPr id="28" name="Straight Arrow Connector 27"/>
              <p:cNvCxnSpPr>
                <a:cxnSpLocks/>
                <a:stCxn id="5" idx="3"/>
                <a:endCxn id="4" idx="1"/>
              </p:cNvCxnSpPr>
              <p:nvPr/>
            </p:nvCxnSpPr>
            <p:spPr>
              <a:xfrm>
                <a:off x="1812402" y="3080225"/>
                <a:ext cx="65217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9" name="TextBox 28"/>
            <p:cNvSpPr txBox="1"/>
            <p:nvPr/>
          </p:nvSpPr>
          <p:spPr>
            <a:xfrm>
              <a:off x="423798" y="1196903"/>
              <a:ext cx="342937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tx2"/>
                  </a:solidFill>
                </a:rPr>
                <a:t>External Load Balancer</a:t>
              </a:r>
            </a:p>
          </p:txBody>
        </p:sp>
      </p:grpSp>
      <p:grpSp>
        <p:nvGrpSpPr>
          <p:cNvPr id="65" name="Group 64"/>
          <p:cNvGrpSpPr/>
          <p:nvPr/>
        </p:nvGrpSpPr>
        <p:grpSpPr>
          <a:xfrm>
            <a:off x="4223287" y="1196903"/>
            <a:ext cx="3429379" cy="2989806"/>
            <a:chOff x="4223287" y="1196903"/>
            <a:chExt cx="3429379" cy="2989806"/>
          </a:xfrm>
        </p:grpSpPr>
        <p:sp>
          <p:nvSpPr>
            <p:cNvPr id="31" name="TextBox 30"/>
            <p:cNvSpPr txBox="1"/>
            <p:nvPr/>
          </p:nvSpPr>
          <p:spPr>
            <a:xfrm>
              <a:off x="4223287" y="1196903"/>
              <a:ext cx="342937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tx2"/>
                  </a:solidFill>
                </a:rPr>
                <a:t>External Load Balancer</a:t>
              </a:r>
            </a:p>
          </p:txBody>
        </p:sp>
        <p:grpSp>
          <p:nvGrpSpPr>
            <p:cNvPr id="32" name="Group 31"/>
            <p:cNvGrpSpPr/>
            <p:nvPr/>
          </p:nvGrpSpPr>
          <p:grpSpPr>
            <a:xfrm>
              <a:off x="4458063" y="1661101"/>
              <a:ext cx="3194603" cy="1441932"/>
              <a:chOff x="898002" y="2095493"/>
              <a:chExt cx="3194603" cy="1441932"/>
            </a:xfrm>
          </p:grpSpPr>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4574" y="2623025"/>
                <a:ext cx="914400" cy="914400"/>
              </a:xfrm>
              <a:prstGeom prst="rect">
                <a:avLst/>
              </a:prstGeom>
            </p:spPr>
          </p:pic>
          <p:pic>
            <p:nvPicPr>
              <p:cNvPr id="34" name="Picture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002" y="2623025"/>
                <a:ext cx="914400" cy="914400"/>
              </a:xfrm>
              <a:prstGeom prst="rect">
                <a:avLst/>
              </a:prstGeom>
            </p:spPr>
          </p:pic>
          <p:sp>
            <p:nvSpPr>
              <p:cNvPr id="35" name="TextBox 34"/>
              <p:cNvSpPr txBox="1"/>
              <p:nvPr/>
            </p:nvSpPr>
            <p:spPr>
              <a:xfrm>
                <a:off x="1835190" y="2095493"/>
                <a:ext cx="225741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VMSS Cluster</a:t>
                </a:r>
              </a:p>
            </p:txBody>
          </p:sp>
          <p:cxnSp>
            <p:nvCxnSpPr>
              <p:cNvPr id="37" name="Straight Arrow Connector 36"/>
              <p:cNvCxnSpPr>
                <a:stCxn id="34" idx="3"/>
                <a:endCxn id="33" idx="1"/>
              </p:cNvCxnSpPr>
              <p:nvPr/>
            </p:nvCxnSpPr>
            <p:spPr>
              <a:xfrm>
                <a:off x="1812402" y="3080225"/>
                <a:ext cx="65217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38" name="Pictur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8063" y="3272309"/>
              <a:ext cx="914400" cy="914400"/>
            </a:xfrm>
            <a:prstGeom prst="rect">
              <a:avLst/>
            </a:prstGeom>
          </p:spPr>
        </p:pic>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3463" y="3272309"/>
              <a:ext cx="914400" cy="914400"/>
            </a:xfrm>
            <a:prstGeom prst="rect">
              <a:avLst/>
            </a:prstGeom>
          </p:spPr>
        </p:pic>
        <p:cxnSp>
          <p:nvCxnSpPr>
            <p:cNvPr id="44" name="Straight Arrow Connector 43"/>
            <p:cNvCxnSpPr>
              <a:stCxn id="38" idx="3"/>
              <a:endCxn id="40" idx="1"/>
            </p:cNvCxnSpPr>
            <p:nvPr/>
          </p:nvCxnSpPr>
          <p:spPr>
            <a:xfrm>
              <a:off x="5372463" y="3729509"/>
              <a:ext cx="731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66" name="Group 65"/>
          <p:cNvGrpSpPr/>
          <p:nvPr/>
        </p:nvGrpSpPr>
        <p:grpSpPr>
          <a:xfrm>
            <a:off x="8005710" y="1196903"/>
            <a:ext cx="4397226" cy="2289233"/>
            <a:chOff x="8005710" y="1196903"/>
            <a:chExt cx="4397226" cy="2289233"/>
          </a:xfrm>
        </p:grpSpPr>
        <p:sp>
          <p:nvSpPr>
            <p:cNvPr id="46" name="TextBox 45"/>
            <p:cNvSpPr txBox="1"/>
            <p:nvPr/>
          </p:nvSpPr>
          <p:spPr>
            <a:xfrm>
              <a:off x="8973557" y="1196903"/>
              <a:ext cx="342937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tx2"/>
                  </a:solidFill>
                </a:rPr>
                <a:t>App Gateway</a:t>
              </a:r>
            </a:p>
          </p:txBody>
        </p:sp>
        <p:pic>
          <p:nvPicPr>
            <p:cNvPr id="47" name="Picture 4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05710" y="2638791"/>
              <a:ext cx="780290" cy="780290"/>
            </a:xfrm>
            <a:prstGeom prst="rect">
              <a:avLst/>
            </a:prstGeom>
          </p:spPr>
        </p:pic>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2365" y="2571736"/>
              <a:ext cx="914400" cy="914400"/>
            </a:xfrm>
            <a:prstGeom prst="rect">
              <a:avLst/>
            </a:prstGeom>
          </p:spPr>
        </p:pic>
        <p:sp>
          <p:nvSpPr>
            <p:cNvPr id="49" name="TextBox 48"/>
            <p:cNvSpPr txBox="1"/>
            <p:nvPr/>
          </p:nvSpPr>
          <p:spPr>
            <a:xfrm>
              <a:off x="9046231" y="1972431"/>
              <a:ext cx="2297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VMSS Cluster</a:t>
              </a:r>
            </a:p>
          </p:txBody>
        </p:sp>
        <p:cxnSp>
          <p:nvCxnSpPr>
            <p:cNvPr id="51" name="Straight Arrow Connector 50"/>
            <p:cNvCxnSpPr>
              <a:stCxn id="47" idx="3"/>
              <a:endCxn id="48" idx="1"/>
            </p:cNvCxnSpPr>
            <p:nvPr/>
          </p:nvCxnSpPr>
          <p:spPr>
            <a:xfrm>
              <a:off x="8786000" y="3028936"/>
              <a:ext cx="936365"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67" name="Group 66"/>
          <p:cNvGrpSpPr/>
          <p:nvPr/>
        </p:nvGrpSpPr>
        <p:grpSpPr>
          <a:xfrm>
            <a:off x="277402" y="4142379"/>
            <a:ext cx="4565452" cy="2005118"/>
            <a:chOff x="277402" y="4142379"/>
            <a:chExt cx="4565452" cy="2005118"/>
          </a:xfrm>
        </p:grpSpPr>
        <p:grpSp>
          <p:nvGrpSpPr>
            <p:cNvPr id="53" name="Group 52"/>
            <p:cNvGrpSpPr/>
            <p:nvPr/>
          </p:nvGrpSpPr>
          <p:grpSpPr>
            <a:xfrm>
              <a:off x="1825753" y="4697320"/>
              <a:ext cx="3017101" cy="1446650"/>
              <a:chOff x="1017697" y="2090775"/>
              <a:chExt cx="3017101" cy="1446650"/>
            </a:xfrm>
          </p:grpSpPr>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4574" y="2623025"/>
                <a:ext cx="914400" cy="914400"/>
              </a:xfrm>
              <a:prstGeom prst="rect">
                <a:avLst/>
              </a:prstGeom>
            </p:spPr>
          </p:pic>
          <p:pic>
            <p:nvPicPr>
              <p:cNvPr id="55" name="Picture 5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697" y="2623025"/>
                <a:ext cx="914400" cy="914400"/>
              </a:xfrm>
              <a:prstGeom prst="rect">
                <a:avLst/>
              </a:prstGeom>
            </p:spPr>
          </p:pic>
          <p:sp>
            <p:nvSpPr>
              <p:cNvPr id="56" name="TextBox 55"/>
              <p:cNvSpPr txBox="1"/>
              <p:nvPr/>
            </p:nvSpPr>
            <p:spPr>
              <a:xfrm>
                <a:off x="1736958" y="2090775"/>
                <a:ext cx="2297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VMSS Cluster</a:t>
                </a:r>
              </a:p>
            </p:txBody>
          </p:sp>
          <p:cxnSp>
            <p:nvCxnSpPr>
              <p:cNvPr id="57" name="Straight Arrow Connector 56"/>
              <p:cNvCxnSpPr>
                <a:stCxn id="55" idx="3"/>
                <a:endCxn id="54" idx="1"/>
              </p:cNvCxnSpPr>
              <p:nvPr/>
            </p:nvCxnSpPr>
            <p:spPr>
              <a:xfrm>
                <a:off x="1932097" y="3080225"/>
                <a:ext cx="53247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58" name="TextBox 57"/>
            <p:cNvSpPr txBox="1"/>
            <p:nvPr/>
          </p:nvSpPr>
          <p:spPr>
            <a:xfrm>
              <a:off x="516893" y="4142379"/>
              <a:ext cx="406619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tx2"/>
                  </a:solidFill>
                </a:rPr>
                <a:t>Network Virtual Appliance</a:t>
              </a:r>
            </a:p>
          </p:txBody>
        </p:sp>
        <p:pic>
          <p:nvPicPr>
            <p:cNvPr id="59" name="Picture 5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7402" y="5233097"/>
              <a:ext cx="914400" cy="914400"/>
            </a:xfrm>
            <a:prstGeom prst="rect">
              <a:avLst/>
            </a:prstGeom>
          </p:spPr>
        </p:pic>
        <p:cxnSp>
          <p:nvCxnSpPr>
            <p:cNvPr id="61" name="Straight Arrow Connector 60"/>
            <p:cNvCxnSpPr>
              <a:stCxn id="59" idx="3"/>
              <a:endCxn id="55" idx="1"/>
            </p:cNvCxnSpPr>
            <p:nvPr/>
          </p:nvCxnSpPr>
          <p:spPr>
            <a:xfrm flipV="1">
              <a:off x="1191802" y="5686770"/>
              <a:ext cx="633951" cy="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p:cNvGrpSpPr/>
          <p:nvPr/>
        </p:nvGrpSpPr>
        <p:grpSpPr>
          <a:xfrm>
            <a:off x="4648318" y="4188824"/>
            <a:ext cx="7267025" cy="1099789"/>
            <a:chOff x="4648318" y="4188824"/>
            <a:chExt cx="7267025" cy="1099789"/>
          </a:xfrm>
        </p:grpSpPr>
        <p:sp>
          <p:nvSpPr>
            <p:cNvPr id="68" name="TextBox 67"/>
            <p:cNvSpPr txBox="1"/>
            <p:nvPr/>
          </p:nvSpPr>
          <p:spPr>
            <a:xfrm>
              <a:off x="4648318" y="4188824"/>
              <a:ext cx="439791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tx2"/>
                  </a:solidFill>
                </a:rPr>
                <a:t>Service Fabric Reverse Proxy</a:t>
              </a:r>
            </a:p>
          </p:txBody>
        </p:sp>
        <p:sp>
          <p:nvSpPr>
            <p:cNvPr id="69" name="TextBox 68"/>
            <p:cNvSpPr txBox="1"/>
            <p:nvPr/>
          </p:nvSpPr>
          <p:spPr>
            <a:xfrm>
              <a:off x="4876367" y="4771548"/>
              <a:ext cx="7038976" cy="517065"/>
            </a:xfrm>
            <a:prstGeom prst="rect">
              <a:avLst/>
            </a:prstGeom>
            <a:solidFill>
              <a:schemeClr val="accent4"/>
            </a:solid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latin typeface="Consolas" panose="020B0609020204030204" pitchFamily="49" charset="0"/>
                </a:rPr>
                <a:t>http:/host/ApplicationName/ServiceType/application-url-path/</a:t>
              </a:r>
            </a:p>
          </p:txBody>
        </p:sp>
      </p:grpSp>
      <p:grpSp>
        <p:nvGrpSpPr>
          <p:cNvPr id="81" name="Group 80"/>
          <p:cNvGrpSpPr/>
          <p:nvPr/>
        </p:nvGrpSpPr>
        <p:grpSpPr>
          <a:xfrm>
            <a:off x="4648318" y="5566193"/>
            <a:ext cx="4397913" cy="1082070"/>
            <a:chOff x="4648318" y="5566193"/>
            <a:chExt cx="4397913" cy="1082070"/>
          </a:xfrm>
        </p:grpSpPr>
        <p:sp>
          <p:nvSpPr>
            <p:cNvPr id="70" name="TextBox 69"/>
            <p:cNvSpPr txBox="1"/>
            <p:nvPr/>
          </p:nvSpPr>
          <p:spPr>
            <a:xfrm>
              <a:off x="4648318" y="5566193"/>
              <a:ext cx="439791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tx2"/>
                  </a:solidFill>
                </a:rPr>
                <a:t>Custom </a:t>
              </a:r>
              <a:r>
                <a:rPr lang="en-US" sz="2400">
                  <a:solidFill>
                    <a:schemeClr val="tx2"/>
                  </a:solidFill>
                </a:rPr>
                <a:t>Gateway Service</a:t>
              </a:r>
              <a:endParaRPr lang="en-US" sz="2400" dirty="0">
                <a:solidFill>
                  <a:schemeClr val="tx2"/>
                </a:solidFill>
              </a:endParaRPr>
            </a:p>
          </p:txBody>
        </p:sp>
        <p:pic>
          <p:nvPicPr>
            <p:cNvPr id="71" name="Picture 70"/>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285579" y="6086568"/>
              <a:ext cx="561695" cy="561695"/>
            </a:xfrm>
            <a:prstGeom prst="rect">
              <a:avLst/>
            </a:prstGeom>
          </p:spPr>
        </p:pic>
      </p:grpSp>
      <p:sp>
        <p:nvSpPr>
          <p:cNvPr id="3" name="Rectangle 2"/>
          <p:cNvSpPr/>
          <p:nvPr/>
        </p:nvSpPr>
        <p:spPr bwMode="auto">
          <a:xfrm>
            <a:off x="4223287" y="1129553"/>
            <a:ext cx="3429379" cy="3113561"/>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94609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500"/>
                                        <p:tgtEl>
                                          <p:spTgt spid="6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500"/>
                                        <p:tgtEl>
                                          <p:spTgt spid="6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500"/>
                                        <p:tgtEl>
                                          <p:spTgt spid="8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500"/>
                                        <p:tgtEl>
                                          <p:spTgt spid="8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Resources</a:t>
            </a:r>
            <a:endParaRPr lang="en-US" dirty="0"/>
          </a:p>
        </p:txBody>
      </p:sp>
      <p:sp>
        <p:nvSpPr>
          <p:cNvPr id="4" name="Text Placeholder 3"/>
          <p:cNvSpPr>
            <a:spLocks noGrp="1"/>
          </p:cNvSpPr>
          <p:nvPr>
            <p:ph type="body" sz="quarter" idx="10"/>
          </p:nvPr>
        </p:nvSpPr>
        <p:spPr>
          <a:xfrm>
            <a:off x="269239" y="1189177"/>
            <a:ext cx="11653523" cy="3986091"/>
          </a:xfrm>
        </p:spPr>
        <p:txBody>
          <a:bodyPr/>
          <a:lstStyle/>
          <a:p>
            <a:r>
              <a:rPr lang="en-US" dirty="0"/>
              <a:t>Service Fabric common questions</a:t>
            </a:r>
          </a:p>
          <a:p>
            <a:pPr lvl="1"/>
            <a:r>
              <a:rPr lang="en-US" dirty="0"/>
              <a:t>https://docs.microsoft.com/en-us/azure/service-fabric/service-fabric-common-questions</a:t>
            </a:r>
          </a:p>
          <a:p>
            <a:pPr lvl="1"/>
            <a:endParaRPr lang="en-US" dirty="0"/>
          </a:p>
          <a:p>
            <a:r>
              <a:rPr lang="en-US" dirty="0"/>
              <a:t>Placement Constraints with Service Fabric</a:t>
            </a:r>
          </a:p>
          <a:p>
            <a:pPr lvl="1"/>
            <a:r>
              <a:rPr lang="en-US" dirty="0"/>
              <a:t>https://brentdacodemonkey.wordpress.com/2016/09/11/placement-constraints-with-service-fabric/</a:t>
            </a:r>
          </a:p>
          <a:p>
            <a:pPr lvl="1"/>
            <a:endParaRPr lang="en-US" dirty="0"/>
          </a:p>
          <a:p>
            <a:r>
              <a:rPr lang="en-US" dirty="0"/>
              <a:t>Migrate from Cloud Services to Service Fabric</a:t>
            </a:r>
          </a:p>
          <a:p>
            <a:pPr lvl="1"/>
            <a:r>
              <a:rPr lang="en-US" dirty="0"/>
              <a:t>https://docs.microsoft.com/en-us/azure/service-fabric/service-fabric-cloud-services-migration-worker-role-stateless-service</a:t>
            </a:r>
          </a:p>
        </p:txBody>
      </p:sp>
      <p:sp>
        <p:nvSpPr>
          <p:cNvPr id="3" name="TextBox 2"/>
          <p:cNvSpPr txBox="1"/>
          <p:nvPr/>
        </p:nvSpPr>
        <p:spPr>
          <a:xfrm>
            <a:off x="101601" y="5495640"/>
            <a:ext cx="12024658" cy="849463"/>
          </a:xfrm>
          <a:prstGeom prst="rect">
            <a:avLst/>
          </a:prstGeom>
          <a:noFill/>
        </p:spPr>
        <p:txBody>
          <a:bodyPr wrap="square" lIns="182880" tIns="146304" rIns="182880" bIns="146304" rtlCol="0">
            <a:spAutoFit/>
          </a:bodyPr>
          <a:lstStyle/>
          <a:p>
            <a:pPr algn="ctr">
              <a:lnSpc>
                <a:spcPct val="90000"/>
              </a:lnSpc>
              <a:spcAft>
                <a:spcPts val="600"/>
              </a:spcAft>
            </a:pPr>
            <a:r>
              <a:rPr lang="en-US" sz="4000" b="1" dirty="0">
                <a:solidFill>
                  <a:srgbClr val="FF0000"/>
                </a:solidFill>
              </a:rPr>
              <a:t>https://aka.ms/mike-migratetoservicefabric</a:t>
            </a:r>
          </a:p>
        </p:txBody>
      </p:sp>
    </p:spTree>
    <p:extLst>
      <p:ext uri="{BB962C8B-B14F-4D97-AF65-F5344CB8AC3E}">
        <p14:creationId xmlns:p14="http://schemas.microsoft.com/office/powerpoint/2010/main" val="335987929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a:xfrm>
            <a:off x="0" y="573741"/>
            <a:ext cx="12245787" cy="6278140"/>
          </a:xfrm>
        </p:spPr>
        <p:txBody>
          <a:bodyPr/>
          <a:lstStyle/>
          <a:p>
            <a:pPr algn="ctr"/>
            <a:r>
              <a:rPr lang="en-US" sz="5400" b="1" dirty="0"/>
              <a:t>A Crash Course on Building Microservice-based Architectures</a:t>
            </a:r>
          </a:p>
          <a:p>
            <a:pPr algn="ctr"/>
            <a:endParaRPr lang="en-US" dirty="0"/>
          </a:p>
          <a:p>
            <a:pPr algn="ctr"/>
            <a:r>
              <a:rPr lang="en-US" dirty="0"/>
              <a:t>12:15pm</a:t>
            </a:r>
          </a:p>
          <a:p>
            <a:pPr algn="ctr"/>
            <a:endParaRPr lang="en-US" dirty="0"/>
          </a:p>
          <a:p>
            <a:pPr algn="ctr"/>
            <a:r>
              <a:rPr lang="en-US" dirty="0" err="1"/>
              <a:t>Zambezie</a:t>
            </a:r>
            <a:endParaRPr lang="en-US" dirty="0"/>
          </a:p>
          <a:p>
            <a:pPr algn="ctr"/>
            <a:endParaRPr lang="en-US" dirty="0"/>
          </a:p>
          <a:p>
            <a:pPr algn="ctr"/>
            <a:r>
              <a:rPr lang="en-US" dirty="0"/>
              <a:t>Shawn Wallace</a:t>
            </a:r>
          </a:p>
        </p:txBody>
      </p:sp>
    </p:spTree>
    <p:extLst>
      <p:ext uri="{BB962C8B-B14F-4D97-AF65-F5344CB8AC3E}">
        <p14:creationId xmlns:p14="http://schemas.microsoft.com/office/powerpoint/2010/main" val="102724755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Questions?</a:t>
            </a:r>
          </a:p>
        </p:txBody>
      </p:sp>
      <p:sp>
        <p:nvSpPr>
          <p:cNvPr id="3" name="Picture Placeholder 2"/>
          <p:cNvSpPr>
            <a:spLocks noGrp="1"/>
          </p:cNvSpPr>
          <p:nvPr>
            <p:ph type="pic" sz="quarter" idx="10"/>
          </p:nvPr>
        </p:nvSpPr>
        <p:spPr/>
      </p:sp>
    </p:spTree>
    <p:extLst>
      <p:ext uri="{BB962C8B-B14F-4D97-AF65-F5344CB8AC3E}">
        <p14:creationId xmlns:p14="http://schemas.microsoft.com/office/powerpoint/2010/main" val="181396404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pPr algn="ctr"/>
            <a:r>
              <a:rPr lang="en-US" b="1" dirty="0">
                <a:solidFill>
                  <a:schemeClr val="bg1"/>
                </a:solidFill>
              </a:rPr>
              <a:t>Thank You!</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6756" y="4391130"/>
            <a:ext cx="1967495" cy="2408421"/>
          </a:xfrm>
          <a:prstGeom prst="rect">
            <a:avLst/>
          </a:prstGeom>
        </p:spPr>
      </p:pic>
      <p:sp>
        <p:nvSpPr>
          <p:cNvPr id="12" name="TextBox 11"/>
          <p:cNvSpPr txBox="1"/>
          <p:nvPr/>
        </p:nvSpPr>
        <p:spPr>
          <a:xfrm>
            <a:off x="603891" y="2541655"/>
            <a:ext cx="10982632" cy="200054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rPr>
              <a:t>Michael S. Collier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FFFFFF"/>
                </a:solidFill>
                <a:effectLst/>
                <a:uLnTx/>
                <a:uFillTx/>
              </a:rPr>
              <a:t>@</a:t>
            </a:r>
            <a:r>
              <a:rPr kumimoji="0" lang="en-US" sz="4000" b="0" i="0" u="none" strike="noStrike" kern="0" cap="none" spc="0" normalizeH="0" baseline="0" noProof="0" dirty="0" err="1">
                <a:ln>
                  <a:noFill/>
                </a:ln>
                <a:solidFill>
                  <a:srgbClr val="FFFFFF"/>
                </a:solidFill>
                <a:effectLst/>
                <a:uLnTx/>
                <a:uFillTx/>
              </a:rPr>
              <a:t>MichaelCollier</a:t>
            </a:r>
            <a:r>
              <a:rPr kumimoji="0" lang="en-US" sz="4000" b="0" i="0" u="none" strike="noStrike" kern="0" cap="none" spc="0" normalizeH="0" baseline="0" noProof="0" dirty="0">
                <a:ln>
                  <a:noFill/>
                </a:ln>
                <a:solidFill>
                  <a:srgbClr val="FFFFFF"/>
                </a:solidFill>
                <a:effectLst/>
                <a:uLnTx/>
                <a:uFillTx/>
              </a:rPr>
              <a:t> | www.michaelscollier.com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FFFFFF"/>
                </a:solidFill>
                <a:effectLst/>
                <a:uLnTx/>
                <a:uFillTx/>
              </a:rPr>
              <a:t>michael.collier@microsoft.com</a:t>
            </a:r>
          </a:p>
        </p:txBody>
      </p:sp>
      <p:pic>
        <p:nvPicPr>
          <p:cNvPr id="8" name="Picture 2" descr="https://msdnshared.blob.core.windows.net/media/2016/08/9781509302963p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543" y="4391130"/>
            <a:ext cx="1978865" cy="2412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088093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Scalability</a:t>
            </a:r>
            <a:endParaRPr lang="en-US" dirty="0"/>
          </a:p>
        </p:txBody>
      </p:sp>
      <p:sp>
        <p:nvSpPr>
          <p:cNvPr id="6" name="Text Placeholder 5"/>
          <p:cNvSpPr>
            <a:spLocks noGrp="1"/>
          </p:cNvSpPr>
          <p:nvPr>
            <p:ph type="body" sz="quarter" idx="10"/>
          </p:nvPr>
        </p:nvSpPr>
        <p:spPr/>
        <p:txBody>
          <a:bodyPr/>
          <a:lstStyle/>
          <a:p>
            <a:r>
              <a:rPr lang="en-US"/>
              <a:t>Enterprise scale </a:t>
            </a:r>
          </a:p>
          <a:p>
            <a:pPr lvl="1"/>
            <a:r>
              <a:rPr lang="en-US"/>
              <a:t>Large organizations</a:t>
            </a:r>
          </a:p>
          <a:p>
            <a:pPr lvl="1"/>
            <a:r>
              <a:rPr lang="en-US"/>
              <a:t>Employee-focused applications</a:t>
            </a:r>
          </a:p>
          <a:p>
            <a:pPr lvl="1"/>
            <a:r>
              <a:rPr lang="en-US"/>
              <a:t>Vertically-scaled applications on expensive hardware</a:t>
            </a:r>
          </a:p>
          <a:p>
            <a:pPr lvl="1"/>
            <a:r>
              <a:rPr lang="en-US"/>
              <a:t>Long upgrade cycles</a:t>
            </a:r>
          </a:p>
          <a:p>
            <a:pPr lvl="1"/>
            <a:endParaRPr lang="en-US"/>
          </a:p>
          <a:p>
            <a:r>
              <a:rPr lang="en-US"/>
              <a:t>Webscale</a:t>
            </a:r>
          </a:p>
          <a:p>
            <a:pPr lvl="1"/>
            <a:r>
              <a:rPr lang="en-US"/>
              <a:t>Small organizations</a:t>
            </a:r>
          </a:p>
          <a:p>
            <a:pPr lvl="1"/>
            <a:r>
              <a:rPr lang="en-US"/>
              <a:t>Externally-focused applications</a:t>
            </a:r>
          </a:p>
          <a:p>
            <a:pPr lvl="1"/>
            <a:r>
              <a:rPr lang="en-US"/>
              <a:t>Horizontally-scaled applications on commodity hardware</a:t>
            </a:r>
          </a:p>
          <a:p>
            <a:pPr lvl="1"/>
            <a:r>
              <a:rPr lang="en-US"/>
              <a:t>Short upgrade cycles</a:t>
            </a:r>
            <a:endParaRPr lang="en-US" dirty="0"/>
          </a:p>
        </p:txBody>
      </p:sp>
      <p:pic>
        <p:nvPicPr>
          <p:cNvPr id="4" name="Picture 3"/>
          <p:cNvPicPr>
            <a:picLocks noChangeAspect="1"/>
          </p:cNvPicPr>
          <p:nvPr/>
        </p:nvPicPr>
        <p:blipFill>
          <a:blip r:embed="rId3"/>
          <a:stretch>
            <a:fillRect/>
          </a:stretch>
        </p:blipFill>
        <p:spPr>
          <a:xfrm>
            <a:off x="7225023" y="1811103"/>
            <a:ext cx="4966356" cy="4966356"/>
          </a:xfrm>
          <a:prstGeom prst="rect">
            <a:avLst/>
          </a:prstGeom>
        </p:spPr>
      </p:pic>
    </p:spTree>
    <p:extLst>
      <p:ext uri="{BB962C8B-B14F-4D97-AF65-F5344CB8AC3E}">
        <p14:creationId xmlns:p14="http://schemas.microsoft.com/office/powerpoint/2010/main" val="3390274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Fragility</a:t>
            </a:r>
            <a:endParaRPr lang="en-US" dirty="0"/>
          </a:p>
        </p:txBody>
      </p:sp>
      <p:sp>
        <p:nvSpPr>
          <p:cNvPr id="6" name="Text Placeholder 5"/>
          <p:cNvSpPr>
            <a:spLocks noGrp="1"/>
          </p:cNvSpPr>
          <p:nvPr>
            <p:ph type="body" sz="quarter" idx="10"/>
          </p:nvPr>
        </p:nvSpPr>
        <p:spPr>
          <a:xfrm>
            <a:off x="269239" y="1189177"/>
            <a:ext cx="11653523" cy="5562741"/>
          </a:xfrm>
        </p:spPr>
        <p:txBody>
          <a:bodyPr/>
          <a:lstStyle/>
          <a:p>
            <a:r>
              <a:rPr lang="en-US" dirty="0"/>
              <a:t>Design for failure</a:t>
            </a:r>
          </a:p>
          <a:p>
            <a:pPr lvl="1"/>
            <a:r>
              <a:rPr lang="en-US" sz="2400" dirty="0"/>
              <a:t>Resilience</a:t>
            </a:r>
          </a:p>
          <a:p>
            <a:pPr lvl="1"/>
            <a:r>
              <a:rPr lang="en-US" sz="2400" dirty="0"/>
              <a:t>SLA</a:t>
            </a:r>
          </a:p>
          <a:p>
            <a:pPr lvl="1"/>
            <a:endParaRPr lang="en-US" sz="1800" dirty="0"/>
          </a:p>
          <a:p>
            <a:r>
              <a:rPr lang="en-US" dirty="0"/>
              <a:t>System</a:t>
            </a:r>
          </a:p>
          <a:p>
            <a:pPr lvl="1"/>
            <a:r>
              <a:rPr lang="en-US" sz="2400" dirty="0"/>
              <a:t>Automated deployment</a:t>
            </a:r>
          </a:p>
          <a:p>
            <a:pPr lvl="1"/>
            <a:r>
              <a:rPr lang="en-US" sz="2400" dirty="0"/>
              <a:t>Health monitoring</a:t>
            </a:r>
          </a:p>
          <a:p>
            <a:pPr lvl="1"/>
            <a:endParaRPr lang="en-US" sz="1800" dirty="0"/>
          </a:p>
          <a:p>
            <a:r>
              <a:rPr lang="en-US" dirty="0"/>
              <a:t>Application</a:t>
            </a:r>
          </a:p>
          <a:p>
            <a:pPr lvl="1"/>
            <a:r>
              <a:rPr lang="en-US" sz="2400" dirty="0"/>
              <a:t>Loosely-coupled services</a:t>
            </a:r>
          </a:p>
          <a:p>
            <a:pPr lvl="1"/>
            <a:r>
              <a:rPr lang="en-US" sz="2400" dirty="0"/>
              <a:t>Limit surface area</a:t>
            </a:r>
          </a:p>
          <a:p>
            <a:pPr lvl="1"/>
            <a:r>
              <a:rPr lang="en-US" sz="2400" dirty="0"/>
              <a:t>Fault isolation</a:t>
            </a:r>
          </a:p>
        </p:txBody>
      </p:sp>
      <p:pic>
        <p:nvPicPr>
          <p:cNvPr id="4" name="Picture 3"/>
          <p:cNvPicPr>
            <a:picLocks noChangeAspect="1"/>
          </p:cNvPicPr>
          <p:nvPr/>
        </p:nvPicPr>
        <p:blipFill>
          <a:blip r:embed="rId3"/>
          <a:stretch>
            <a:fillRect/>
          </a:stretch>
        </p:blipFill>
        <p:spPr>
          <a:xfrm>
            <a:off x="8112645" y="2779404"/>
            <a:ext cx="4078733" cy="4078733"/>
          </a:xfrm>
          <a:prstGeom prst="rect">
            <a:avLst/>
          </a:prstGeom>
        </p:spPr>
      </p:pic>
    </p:spTree>
    <p:extLst>
      <p:ext uri="{BB962C8B-B14F-4D97-AF65-F5344CB8AC3E}">
        <p14:creationId xmlns:p14="http://schemas.microsoft.com/office/powerpoint/2010/main" val="2780681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State</a:t>
            </a:r>
            <a:endParaRPr lang="en-US" dirty="0"/>
          </a:p>
        </p:txBody>
      </p:sp>
      <p:sp>
        <p:nvSpPr>
          <p:cNvPr id="6" name="Text Placeholder 5"/>
          <p:cNvSpPr>
            <a:spLocks noGrp="1"/>
          </p:cNvSpPr>
          <p:nvPr>
            <p:ph type="body" sz="quarter" idx="10"/>
          </p:nvPr>
        </p:nvSpPr>
        <p:spPr>
          <a:xfrm>
            <a:off x="269239" y="1189177"/>
            <a:ext cx="11653523" cy="3754618"/>
          </a:xfrm>
        </p:spPr>
        <p:txBody>
          <a:bodyPr/>
          <a:lstStyle/>
          <a:p>
            <a:r>
              <a:rPr lang="en-US" dirty="0"/>
              <a:t>Stateless systems</a:t>
            </a:r>
          </a:p>
          <a:p>
            <a:pPr lvl="1"/>
            <a:r>
              <a:rPr lang="en-US" sz="2400" dirty="0"/>
              <a:t>Horizontal scale out for performance</a:t>
            </a:r>
          </a:p>
          <a:p>
            <a:pPr lvl="1"/>
            <a:r>
              <a:rPr lang="en-US" sz="2400" dirty="0"/>
              <a:t>Load balanced</a:t>
            </a:r>
          </a:p>
          <a:p>
            <a:pPr lvl="1"/>
            <a:endParaRPr lang="en-US" dirty="0"/>
          </a:p>
          <a:p>
            <a:r>
              <a:rPr lang="en-US" dirty="0" err="1"/>
              <a:t>Stateful</a:t>
            </a:r>
            <a:r>
              <a:rPr lang="en-US" dirty="0"/>
              <a:t> systems</a:t>
            </a:r>
          </a:p>
          <a:p>
            <a:pPr lvl="1"/>
            <a:r>
              <a:rPr lang="en-US" sz="2400" dirty="0"/>
              <a:t>Partition the data across compute nodes for scale</a:t>
            </a:r>
          </a:p>
          <a:p>
            <a:pPr lvl="1"/>
            <a:r>
              <a:rPr lang="en-US" sz="2400" dirty="0"/>
              <a:t>Create multiple replicas of each partition for availability</a:t>
            </a:r>
          </a:p>
          <a:p>
            <a:pPr lvl="1"/>
            <a:r>
              <a:rPr lang="en-US" sz="2400" dirty="0"/>
              <a:t>Understand the implications of the CAP theorem</a:t>
            </a:r>
          </a:p>
        </p:txBody>
      </p:sp>
      <p:pic>
        <p:nvPicPr>
          <p:cNvPr id="4" name="Picture 3"/>
          <p:cNvPicPr>
            <a:picLocks noChangeAspect="1"/>
          </p:cNvPicPr>
          <p:nvPr/>
        </p:nvPicPr>
        <p:blipFill>
          <a:blip r:embed="rId3"/>
          <a:stretch>
            <a:fillRect/>
          </a:stretch>
        </p:blipFill>
        <p:spPr>
          <a:xfrm>
            <a:off x="8112645" y="2779404"/>
            <a:ext cx="4078733" cy="4078733"/>
          </a:xfrm>
          <a:prstGeom prst="rect">
            <a:avLst/>
          </a:prstGeom>
        </p:spPr>
      </p:pic>
      <p:sp>
        <p:nvSpPr>
          <p:cNvPr id="2" name="TextBox 1"/>
          <p:cNvSpPr txBox="1"/>
          <p:nvPr/>
        </p:nvSpPr>
        <p:spPr>
          <a:xfrm>
            <a:off x="269239" y="5072445"/>
            <a:ext cx="8142525" cy="561211"/>
          </a:xfrm>
          <a:prstGeom prst="rect">
            <a:avLst/>
          </a:prstGeom>
          <a:noFill/>
        </p:spPr>
        <p:txBody>
          <a:bodyPr wrap="square" lIns="179285" tIns="143428" rIns="179285" bIns="143428" rtlCol="0">
            <a:spAutoFit/>
          </a:bodyPr>
          <a:lstStyle/>
          <a:p>
            <a:pPr>
              <a:lnSpc>
                <a:spcPct val="90000"/>
              </a:lnSpc>
              <a:spcAft>
                <a:spcPts val="588"/>
              </a:spcAft>
            </a:pPr>
            <a:r>
              <a:rPr lang="en-US" sz="1961" i="1" dirty="0">
                <a:gradFill>
                  <a:gsLst>
                    <a:gs pos="2917">
                      <a:schemeClr val="tx1"/>
                    </a:gs>
                    <a:gs pos="30000">
                      <a:schemeClr val="tx1"/>
                    </a:gs>
                  </a:gsLst>
                  <a:lin ang="5400000" scaled="0"/>
                </a:gradFill>
              </a:rPr>
              <a:t>*</a:t>
            </a:r>
            <a:r>
              <a:rPr lang="en-US" sz="1961" i="1" dirty="0"/>
              <a:t> (</a:t>
            </a:r>
            <a:r>
              <a:rPr lang="en-US" sz="1961" b="1" i="1" dirty="0"/>
              <a:t>C</a:t>
            </a:r>
            <a:r>
              <a:rPr lang="en-US" sz="1961" i="1" dirty="0"/>
              <a:t>onsistency, </a:t>
            </a:r>
            <a:r>
              <a:rPr lang="en-US" sz="1961" b="1" i="1" dirty="0"/>
              <a:t>A</a:t>
            </a:r>
            <a:r>
              <a:rPr lang="en-US" sz="1961" i="1" dirty="0"/>
              <a:t>vailability, </a:t>
            </a:r>
            <a:r>
              <a:rPr lang="en-US" sz="1961" b="1" i="1" dirty="0"/>
              <a:t>P</a:t>
            </a:r>
            <a:r>
              <a:rPr lang="en-US" sz="1961" i="1" dirty="0"/>
              <a:t>artition Tolerance)</a:t>
            </a:r>
            <a:endParaRPr lang="en-US" sz="1961"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507944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Organizational challenge</a:t>
            </a:r>
            <a:endParaRPr lang="en-US" dirty="0"/>
          </a:p>
        </p:txBody>
      </p:sp>
      <p:sp>
        <p:nvSpPr>
          <p:cNvPr id="6" name="Text Placeholder 5"/>
          <p:cNvSpPr>
            <a:spLocks noGrp="1"/>
          </p:cNvSpPr>
          <p:nvPr>
            <p:ph type="body" sz="quarter" idx="10"/>
          </p:nvPr>
        </p:nvSpPr>
        <p:spPr>
          <a:xfrm>
            <a:off x="269239" y="1189177"/>
            <a:ext cx="11653523" cy="4567148"/>
          </a:xfrm>
        </p:spPr>
        <p:txBody>
          <a:bodyPr/>
          <a:lstStyle/>
          <a:p>
            <a:r>
              <a:rPr lang="en-US" dirty="0"/>
              <a:t>Traditional</a:t>
            </a:r>
          </a:p>
          <a:p>
            <a:pPr lvl="1"/>
            <a:r>
              <a:rPr lang="en-US" sz="2400" dirty="0"/>
              <a:t>Large teams</a:t>
            </a:r>
          </a:p>
          <a:p>
            <a:pPr lvl="1"/>
            <a:r>
              <a:rPr lang="en-US" sz="2400" dirty="0"/>
              <a:t>Independent developer and operations teams</a:t>
            </a:r>
          </a:p>
          <a:p>
            <a:pPr lvl="1"/>
            <a:r>
              <a:rPr lang="en-US" sz="2400" dirty="0"/>
              <a:t>Strong dependencies</a:t>
            </a:r>
          </a:p>
          <a:p>
            <a:pPr lvl="1"/>
            <a:r>
              <a:rPr lang="en-US" sz="2400" dirty="0"/>
              <a:t>Lots of meetings</a:t>
            </a:r>
          </a:p>
          <a:p>
            <a:pPr lvl="1"/>
            <a:endParaRPr lang="en-US" dirty="0"/>
          </a:p>
          <a:p>
            <a:r>
              <a:rPr lang="en-US" dirty="0"/>
              <a:t>Modern</a:t>
            </a:r>
          </a:p>
          <a:p>
            <a:pPr lvl="1"/>
            <a:r>
              <a:rPr lang="en-US" sz="2400" dirty="0"/>
              <a:t>Small teams</a:t>
            </a:r>
          </a:p>
          <a:p>
            <a:pPr lvl="1"/>
            <a:r>
              <a:rPr lang="en-US" sz="2400" dirty="0" err="1"/>
              <a:t>Devops</a:t>
            </a:r>
            <a:endParaRPr lang="en-US" sz="2400" dirty="0"/>
          </a:p>
          <a:p>
            <a:pPr lvl="1"/>
            <a:r>
              <a:rPr lang="en-US" sz="2400" dirty="0"/>
              <a:t>Slack</a:t>
            </a:r>
          </a:p>
        </p:txBody>
      </p:sp>
      <p:pic>
        <p:nvPicPr>
          <p:cNvPr id="4" name="Picture 3"/>
          <p:cNvPicPr>
            <a:picLocks noChangeAspect="1"/>
          </p:cNvPicPr>
          <p:nvPr/>
        </p:nvPicPr>
        <p:blipFill>
          <a:blip r:embed="rId3"/>
          <a:stretch>
            <a:fillRect/>
          </a:stretch>
        </p:blipFill>
        <p:spPr>
          <a:xfrm>
            <a:off x="7600951" y="2838541"/>
            <a:ext cx="5173358" cy="5173358"/>
          </a:xfrm>
          <a:prstGeom prst="rect">
            <a:avLst/>
          </a:prstGeom>
        </p:spPr>
      </p:pic>
    </p:spTree>
    <p:extLst>
      <p:ext uri="{BB962C8B-B14F-4D97-AF65-F5344CB8AC3E}">
        <p14:creationId xmlns:p14="http://schemas.microsoft.com/office/powerpoint/2010/main" val="268972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7_FY15 Enterprise identity theme">
  <a:themeElements>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6 Enterprise Presentation Template_16x9_Light" id="{B82DCE92-8F16-4901-92AA-CC9559663262}" vid="{A7D543C9-6AAA-4C73-ADDA-FB8917E3A8FF}"/>
    </a:ext>
  </a:extLst>
</a:theme>
</file>

<file path=ppt/theme/theme3.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4.xml><?xml version="1.0" encoding="utf-8"?>
<a:theme xmlns:a="http://schemas.openxmlformats.org/drawingml/2006/main" name="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5.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DA3E9A10-DA9F-4DD8-B50B-5232D30DCC33}" vid="{851D39C6-C268-4F1F-9399-A4174C5AF8C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6395</TotalTime>
  <Words>5643</Words>
  <Application>Microsoft Office PowerPoint</Application>
  <PresentationFormat>Widescreen</PresentationFormat>
  <Paragraphs>938</Paragraphs>
  <Slides>54</Slides>
  <Notes>40</Notes>
  <HiddenSlides>7</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54</vt:i4>
      </vt:variant>
    </vt:vector>
  </HeadingPairs>
  <TitlesOfParts>
    <vt:vector size="71" baseType="lpstr">
      <vt:lpstr>MS PGothic</vt:lpstr>
      <vt:lpstr>Arial</vt:lpstr>
      <vt:lpstr>Calibri</vt:lpstr>
      <vt:lpstr>Century Gothic</vt:lpstr>
      <vt:lpstr>Consolas</vt:lpstr>
      <vt:lpstr>Courier New</vt:lpstr>
      <vt:lpstr>Segoe UI</vt:lpstr>
      <vt:lpstr>Segoe UI Black</vt:lpstr>
      <vt:lpstr>Segoe UI Light</vt:lpstr>
      <vt:lpstr>Segoe UI Semibold</vt:lpstr>
      <vt:lpstr>Symbol</vt:lpstr>
      <vt:lpstr>Wingdings</vt:lpstr>
      <vt:lpstr>5-30721_Build_2016_Template_Light</vt:lpstr>
      <vt:lpstr>7_FY15 Enterprise identity theme</vt:lpstr>
      <vt:lpstr>5-30721_Build_2016_Template_Dark</vt:lpstr>
      <vt:lpstr>WHITE TEMPLATE</vt:lpstr>
      <vt:lpstr>5-50033_TR23_BO_CT_Template</vt:lpstr>
      <vt:lpstr>Migrating the Monolithic to the Microscopic</vt:lpstr>
      <vt:lpstr>Migrating the Monolithic to the Microscopic</vt:lpstr>
      <vt:lpstr>Michael S. Collier</vt:lpstr>
      <vt:lpstr>http://aka.ms/FundAzure2e</vt:lpstr>
      <vt:lpstr>Why Microservices?</vt:lpstr>
      <vt:lpstr>Scalability</vt:lpstr>
      <vt:lpstr>Fragility</vt:lpstr>
      <vt:lpstr>State</vt:lpstr>
      <vt:lpstr>Organizational challenge</vt:lpstr>
      <vt:lpstr>“ organizations ... produce designs which are copies of the communication structures of these organizations”</vt:lpstr>
      <vt:lpstr>Hosting Microservices</vt:lpstr>
      <vt:lpstr>Hosting Microservices in Azure</vt:lpstr>
      <vt:lpstr>The Continuum</vt:lpstr>
      <vt:lpstr>Service Fabric Overview</vt:lpstr>
      <vt:lpstr>Write Once, Run Anywhere</vt:lpstr>
      <vt:lpstr>Service Fabric Overview</vt:lpstr>
      <vt:lpstr>Azure Deployment of Service Fabric</vt:lpstr>
      <vt:lpstr>Why Migrate to Service Fabric?</vt:lpstr>
      <vt:lpstr>Why are you doing this?</vt:lpstr>
      <vt:lpstr>Move Beyond Cloud Services</vt:lpstr>
      <vt:lpstr>Move Beyond Cloud Services</vt:lpstr>
      <vt:lpstr>State Management</vt:lpstr>
      <vt:lpstr>State Management</vt:lpstr>
      <vt:lpstr>Compute Density</vt:lpstr>
      <vt:lpstr>DevOps</vt:lpstr>
      <vt:lpstr>A Platform for Microservices is not Free</vt:lpstr>
      <vt:lpstr>Migration Pattern</vt:lpstr>
      <vt:lpstr>The Master Plan</vt:lpstr>
      <vt:lpstr>Phase 0 – Pay Technical Debt</vt:lpstr>
      <vt:lpstr>Phase 1 – Benefit ASAP</vt:lpstr>
      <vt:lpstr>Phase 2 – Platform Advantage</vt:lpstr>
      <vt:lpstr>Data Used by Other Systems</vt:lpstr>
      <vt:lpstr>Customer Scenario</vt:lpstr>
      <vt:lpstr>Customer Scenario</vt:lpstr>
      <vt:lpstr>Customer Environment Topology</vt:lpstr>
      <vt:lpstr>Security</vt:lpstr>
      <vt:lpstr>Migrate a Cloud Service to Service Fabric</vt:lpstr>
      <vt:lpstr>CryptBit Demo Application Overview </vt:lpstr>
      <vt:lpstr>CryptBit Demo Application Overview </vt:lpstr>
      <vt:lpstr>CryptBit Cloud Service Architecture</vt:lpstr>
      <vt:lpstr>Migrating a Cloud Service to  Azure Service Fabric</vt:lpstr>
      <vt:lpstr>CryptBit Service Fabric Architecture</vt:lpstr>
      <vt:lpstr>What Did We Do?</vt:lpstr>
      <vt:lpstr>What Did We Do?</vt:lpstr>
      <vt:lpstr>What Did We Do?</vt:lpstr>
      <vt:lpstr>What Did We NOT Do?</vt:lpstr>
      <vt:lpstr>Key Differences </vt:lpstr>
      <vt:lpstr>What to Watch for?</vt:lpstr>
      <vt:lpstr>Add Another Web App?</vt:lpstr>
      <vt:lpstr>Routing Client Requests to the Application</vt:lpstr>
      <vt:lpstr>Resources</vt:lpstr>
      <vt:lpstr>PowerPoint Presentation</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 on Your ARM Strength</dc:title>
  <dc:creator>Michael Collier</dc:creator>
  <cp:lastModifiedBy>Michael Collier</cp:lastModifiedBy>
  <cp:revision>710</cp:revision>
  <dcterms:created xsi:type="dcterms:W3CDTF">2016-04-26T18:26:58Z</dcterms:created>
  <dcterms:modified xsi:type="dcterms:W3CDTF">2017-01-13T04:17:19Z</dcterms:modified>
</cp:coreProperties>
</file>